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sldIdLst>
    <p:sldId id="281" r:id="rId3"/>
    <p:sldId id="394" r:id="rId4"/>
    <p:sldId id="305" r:id="rId5"/>
    <p:sldId id="301" r:id="rId6"/>
    <p:sldId id="323" r:id="rId7"/>
    <p:sldId id="299" r:id="rId8"/>
    <p:sldId id="382" r:id="rId9"/>
    <p:sldId id="324" r:id="rId10"/>
    <p:sldId id="335" r:id="rId11"/>
    <p:sldId id="336" r:id="rId12"/>
    <p:sldId id="337" r:id="rId13"/>
    <p:sldId id="338" r:id="rId14"/>
    <p:sldId id="257" r:id="rId15"/>
    <p:sldId id="395" r:id="rId16"/>
    <p:sldId id="396" r:id="rId17"/>
    <p:sldId id="397" r:id="rId18"/>
    <p:sldId id="398" r:id="rId19"/>
    <p:sldId id="399" r:id="rId20"/>
    <p:sldId id="345" r:id="rId21"/>
    <p:sldId id="346" r:id="rId22"/>
    <p:sldId id="350" r:id="rId23"/>
    <p:sldId id="349" r:id="rId24"/>
    <p:sldId id="348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47" r:id="rId34"/>
    <p:sldId id="359" r:id="rId35"/>
    <p:sldId id="319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81" r:id="rId48"/>
    <p:sldId id="380" r:id="rId49"/>
    <p:sldId id="378" r:id="rId50"/>
    <p:sldId id="377" r:id="rId51"/>
    <p:sldId id="376" r:id="rId52"/>
    <p:sldId id="318" r:id="rId53"/>
    <p:sldId id="342" r:id="rId54"/>
    <p:sldId id="339" r:id="rId55"/>
    <p:sldId id="340" r:id="rId56"/>
    <p:sldId id="344" r:id="rId57"/>
    <p:sldId id="341" r:id="rId58"/>
    <p:sldId id="343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258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5BEB5-F7B4-477E-9E95-45B182F5046B}" v="246" dt="2021-05-30T19:19:22.787"/>
    <p1510:client id="{C05AC915-8EEB-4F26-89B0-CC57C1895F35}" v="376" dt="2021-05-30T18:59:45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73" autoAdjust="0"/>
    <p:restoredTop sz="94103" autoAdjust="0"/>
  </p:normalViewPr>
  <p:slideViewPr>
    <p:cSldViewPr snapToGrid="0" showGuides="1">
      <p:cViewPr varScale="1">
        <p:scale>
          <a:sx n="41" d="100"/>
          <a:sy n="41" d="100"/>
        </p:scale>
        <p:origin x="43" y="10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793761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 latinLnBrk="0" hangingPunct="0"/>
            <a:fld id="{86CB4B4D-7CA3-9044-876B-883B54F8677D}" type="slidenum"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pPr latinLnBrk="0" hangingPunct="0"/>
              <a:t>‹#›</a:t>
            </a:fld>
            <a:endParaRPr kern="0">
              <a:solidFill>
                <a:srgbClr val="3A3838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2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4572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9144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1371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18288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22860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27432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32004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3657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3A3838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jpe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8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12454" y="3884705"/>
            <a:ext cx="3264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-150" dirty="0" err="1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babmokja</a:t>
            </a:r>
            <a:endParaRPr lang="ko-KR" altLang="en-US" sz="54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18472" y="1008777"/>
            <a:ext cx="2052001" cy="2734875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4136087" y="5197479"/>
            <a:ext cx="3416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</a:rPr>
              <a:t>Team name.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</a:rPr>
              <a:t>지금 배고프죠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9227" y="212701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2021 SEMI  Project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69227" y="655238"/>
            <a:ext cx="2920992" cy="1912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모델</a:t>
            </a:r>
            <a:endParaRPr lang="ko-KR" altLang="en-US" b="1" spc="-150" dirty="0">
              <a:latin typeface="+mj-ea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8347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논리 모델</a:t>
            </a:r>
            <a:endParaRPr lang="en-US" altLang="ko-KR" sz="2400" dirty="0"/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42" y="1483360"/>
            <a:ext cx="8598147" cy="49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모델</a:t>
            </a:r>
            <a:endParaRPr lang="ko-KR" altLang="en-US" b="1" spc="-150" dirty="0">
              <a:latin typeface="+mj-ea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8347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물리 모델</a:t>
            </a:r>
            <a:endParaRPr lang="en-US" altLang="ko-KR" sz="2400" dirty="0"/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3" y="1498149"/>
            <a:ext cx="11050931" cy="48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모델</a:t>
            </a:r>
            <a:endParaRPr lang="ko-KR" altLang="en-US" b="1" spc="-150" dirty="0">
              <a:latin typeface="+mj-ea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53013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/>
              <a:t>유스케이스</a:t>
            </a:r>
            <a:r>
              <a:rPr lang="ko-KR" altLang="en-US" sz="2400" dirty="0"/>
              <a:t> 다이어그램</a:t>
            </a:r>
            <a:endParaRPr lang="en-US" altLang="ko-KR" sz="2400" dirty="0"/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20" y="551966"/>
            <a:ext cx="6792315" cy="59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6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66514" y="2913764"/>
            <a:ext cx="2202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유저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0" y="321392"/>
            <a:ext cx="104775" cy="79057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34" name="Group 234"/>
          <p:cNvGrpSpPr/>
          <p:nvPr/>
        </p:nvGrpSpPr>
        <p:grpSpPr>
          <a:xfrm>
            <a:off x="11374567" y="0"/>
            <a:ext cx="579034" cy="1227831"/>
            <a:chOff x="0" y="0"/>
            <a:chExt cx="579033" cy="1227829"/>
          </a:xfrm>
        </p:grpSpPr>
        <p:grpSp>
          <p:nvGrpSpPr>
            <p:cNvPr id="230" name="Group 230"/>
            <p:cNvGrpSpPr/>
            <p:nvPr/>
          </p:nvGrpSpPr>
          <p:grpSpPr>
            <a:xfrm>
              <a:off x="-1" y="0"/>
              <a:ext cx="579035" cy="1227830"/>
              <a:chOff x="0" y="0"/>
              <a:chExt cx="579033" cy="1227829"/>
            </a:xfrm>
          </p:grpSpPr>
          <p:sp>
            <p:nvSpPr>
              <p:cNvPr id="227" name="Shape 227"/>
              <p:cNvSpPr/>
              <p:nvPr/>
            </p:nvSpPr>
            <p:spPr>
              <a:xfrm rot="16200000" flipH="1">
                <a:off x="-324399" y="324398"/>
                <a:ext cx="1227831" cy="5790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507" y="0"/>
                    </a:lnTo>
                    <a:lnTo>
                      <a:pt x="21600" y="10800"/>
                    </a:lnTo>
                    <a:lnTo>
                      <a:pt x="1650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latinLnBrk="0" hangingPunct="0">
                  <a:defRPr>
                    <a:solidFill>
                      <a:srgbClr val="FFFFFF"/>
                    </a:solidFill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Shape 228"/>
              <p:cNvSpPr/>
              <p:nvPr/>
            </p:nvSpPr>
            <p:spPr>
              <a:xfrm flipH="1">
                <a:off x="28085" y="900668"/>
                <a:ext cx="510543" cy="1"/>
              </a:xfrm>
              <a:prstGeom prst="line">
                <a:avLst/>
              </a:prstGeom>
              <a:solidFill>
                <a:schemeClr val="accent2"/>
              </a:solidFill>
              <a:ln w="6350" cap="flat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atinLnBrk="0" hangingPunct="0"/>
                <a:endParaRPr kern="0">
                  <a:solidFill>
                    <a:srgbClr val="3A3838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Shape 229"/>
              <p:cNvSpPr/>
              <p:nvPr/>
            </p:nvSpPr>
            <p:spPr>
              <a:xfrm flipH="1" flipV="1">
                <a:off x="28085" y="205750"/>
                <a:ext cx="510543" cy="1"/>
              </a:xfrm>
              <a:prstGeom prst="line">
                <a:avLst/>
              </a:prstGeom>
              <a:solidFill>
                <a:schemeClr val="accent2"/>
              </a:solidFill>
              <a:ln w="6350" cap="flat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atinLnBrk="0" hangingPunct="0"/>
                <a:endParaRPr kern="0">
                  <a:solidFill>
                    <a:srgbClr val="3A3838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" name="Group 233"/>
            <p:cNvGrpSpPr/>
            <p:nvPr/>
          </p:nvGrpSpPr>
          <p:grpSpPr>
            <a:xfrm>
              <a:off x="54724" y="308971"/>
              <a:ext cx="411508" cy="485989"/>
              <a:chOff x="0" y="0"/>
              <a:chExt cx="411507" cy="485987"/>
            </a:xfrm>
          </p:grpSpPr>
          <p:pic>
            <p:nvPicPr>
              <p:cNvPr id="231" name="image2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154" t="7721" r="14156" b="19442"/>
              <a:stretch>
                <a:fillRect/>
              </a:stretch>
            </p:blipFill>
            <p:spPr>
              <a:xfrm flipH="1">
                <a:off x="-1" y="0"/>
                <a:ext cx="411509" cy="485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25400" dir="27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32" name="image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t="85302" r="14156"/>
              <a:stretch>
                <a:fillRect/>
              </a:stretch>
            </p:blipFill>
            <p:spPr>
              <a:xfrm flipH="1">
                <a:off x="243822" y="270317"/>
                <a:ext cx="142971" cy="27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35" name="dsafsdf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414" y="1059571"/>
            <a:ext cx="4116448" cy="5126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34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68924" y="2402230"/>
            <a:ext cx="4096338" cy="3447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3333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40579" y="3341979"/>
            <a:ext cx="4820198" cy="3296469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591121" y="434845"/>
            <a:ext cx="6973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전혜림</a:t>
            </a:r>
          </a:p>
        </p:txBody>
      </p:sp>
      <p:sp>
        <p:nvSpPr>
          <p:cNvPr id="239" name="Shape 239"/>
          <p:cNvSpPr/>
          <p:nvPr/>
        </p:nvSpPr>
        <p:spPr>
          <a:xfrm>
            <a:off x="2877121" y="5929629"/>
            <a:ext cx="10928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유효성검사</a:t>
            </a:r>
          </a:p>
        </p:txBody>
      </p:sp>
      <p:sp>
        <p:nvSpPr>
          <p:cNvPr id="240" name="Shape 240"/>
          <p:cNvSpPr/>
          <p:nvPr/>
        </p:nvSpPr>
        <p:spPr>
          <a:xfrm>
            <a:off x="3974856" y="5912231"/>
            <a:ext cx="1814980" cy="232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A14B18"/>
            </a:solidFill>
            <a:miter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3850950" y="1704510"/>
            <a:ext cx="2064614" cy="62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01" y="7940"/>
                </a:moveTo>
                <a:lnTo>
                  <a:pt x="19901" y="0"/>
                </a:lnTo>
                <a:lnTo>
                  <a:pt x="21600" y="10800"/>
                </a:lnTo>
                <a:lnTo>
                  <a:pt x="19901" y="21600"/>
                </a:lnTo>
                <a:lnTo>
                  <a:pt x="19901" y="13660"/>
                </a:lnTo>
                <a:lnTo>
                  <a:pt x="0" y="13660"/>
                </a:lnTo>
                <a:lnTo>
                  <a:pt x="0" y="794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A14B18"/>
            </a:solidFill>
            <a:miter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3797323" y="1459230"/>
            <a:ext cx="2384801" cy="37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AJAX를 이용한 중복확인</a:t>
            </a:r>
          </a:p>
        </p:txBody>
      </p:sp>
      <p:pic>
        <p:nvPicPr>
          <p:cNvPr id="243" name="ㄴㅇㄹㅇㅁㄹ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35352" y="195860"/>
            <a:ext cx="4820197" cy="18633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73763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0" y="321392"/>
            <a:ext cx="104775" cy="79057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53" name="Group 253"/>
          <p:cNvGrpSpPr/>
          <p:nvPr/>
        </p:nvGrpSpPr>
        <p:grpSpPr>
          <a:xfrm>
            <a:off x="11374567" y="0"/>
            <a:ext cx="579034" cy="1227831"/>
            <a:chOff x="0" y="0"/>
            <a:chExt cx="579033" cy="1227829"/>
          </a:xfrm>
        </p:grpSpPr>
        <p:grpSp>
          <p:nvGrpSpPr>
            <p:cNvPr id="249" name="Group 249"/>
            <p:cNvGrpSpPr/>
            <p:nvPr/>
          </p:nvGrpSpPr>
          <p:grpSpPr>
            <a:xfrm>
              <a:off x="-1" y="0"/>
              <a:ext cx="579035" cy="1227830"/>
              <a:chOff x="0" y="0"/>
              <a:chExt cx="579033" cy="1227829"/>
            </a:xfrm>
          </p:grpSpPr>
          <p:sp>
            <p:nvSpPr>
              <p:cNvPr id="246" name="Shape 246"/>
              <p:cNvSpPr/>
              <p:nvPr/>
            </p:nvSpPr>
            <p:spPr>
              <a:xfrm rot="16200000" flipH="1">
                <a:off x="-324399" y="324398"/>
                <a:ext cx="1227831" cy="5790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507" y="0"/>
                    </a:lnTo>
                    <a:lnTo>
                      <a:pt x="21600" y="10800"/>
                    </a:lnTo>
                    <a:lnTo>
                      <a:pt x="1650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latinLnBrk="0" hangingPunct="0">
                  <a:defRPr>
                    <a:solidFill>
                      <a:srgbClr val="FFFFFF"/>
                    </a:solidFill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28085" y="900668"/>
                <a:ext cx="510543" cy="1"/>
              </a:xfrm>
              <a:prstGeom prst="line">
                <a:avLst/>
              </a:prstGeom>
              <a:solidFill>
                <a:schemeClr val="accent2"/>
              </a:solidFill>
              <a:ln w="6350" cap="flat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atinLnBrk="0" hangingPunct="0"/>
                <a:endParaRPr kern="0">
                  <a:solidFill>
                    <a:srgbClr val="3A3838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 flipV="1">
                <a:off x="28085" y="205750"/>
                <a:ext cx="510543" cy="1"/>
              </a:xfrm>
              <a:prstGeom prst="line">
                <a:avLst/>
              </a:prstGeom>
              <a:solidFill>
                <a:schemeClr val="accent2"/>
              </a:solidFill>
              <a:ln w="6350" cap="flat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atinLnBrk="0" hangingPunct="0"/>
                <a:endParaRPr kern="0">
                  <a:solidFill>
                    <a:srgbClr val="3A3838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54724" y="308971"/>
              <a:ext cx="411508" cy="485989"/>
              <a:chOff x="0" y="0"/>
              <a:chExt cx="411507" cy="485987"/>
            </a:xfrm>
          </p:grpSpPr>
          <p:pic>
            <p:nvPicPr>
              <p:cNvPr id="250" name="image2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154" t="7721" r="14156" b="19442"/>
              <a:stretch>
                <a:fillRect/>
              </a:stretch>
            </p:blipFill>
            <p:spPr>
              <a:xfrm flipH="1">
                <a:off x="-1" y="0"/>
                <a:ext cx="411509" cy="485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25400" dir="27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51" name="image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t="85302" r="14156"/>
              <a:stretch>
                <a:fillRect/>
              </a:stretch>
            </p:blipFill>
            <p:spPr>
              <a:xfrm flipH="1">
                <a:off x="243822" y="270317"/>
                <a:ext cx="142971" cy="27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5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779" y="1414664"/>
            <a:ext cx="6818503" cy="402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ertew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5402" y="748420"/>
            <a:ext cx="5598202" cy="318529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591121" y="434845"/>
            <a:ext cx="6973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전혜림</a:t>
            </a:r>
          </a:p>
        </p:txBody>
      </p:sp>
      <p:sp>
        <p:nvSpPr>
          <p:cNvPr id="257" name="Shape 257"/>
          <p:cNvSpPr/>
          <p:nvPr/>
        </p:nvSpPr>
        <p:spPr>
          <a:xfrm>
            <a:off x="2880310" y="1637029"/>
            <a:ext cx="3260763" cy="37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세션에 저장된 회원정보를 불러오기</a:t>
            </a:r>
          </a:p>
        </p:txBody>
      </p:sp>
    </p:spTree>
    <p:extLst>
      <p:ext uri="{BB962C8B-B14F-4D97-AF65-F5344CB8AC3E}">
        <p14:creationId xmlns:p14="http://schemas.microsoft.com/office/powerpoint/2010/main" val="30816954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0" y="321392"/>
            <a:ext cx="104775" cy="79057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7" name="Group 267"/>
          <p:cNvGrpSpPr/>
          <p:nvPr/>
        </p:nvGrpSpPr>
        <p:grpSpPr>
          <a:xfrm>
            <a:off x="11374567" y="0"/>
            <a:ext cx="579034" cy="1227831"/>
            <a:chOff x="0" y="0"/>
            <a:chExt cx="579033" cy="1227829"/>
          </a:xfrm>
        </p:grpSpPr>
        <p:grpSp>
          <p:nvGrpSpPr>
            <p:cNvPr id="263" name="Group 263"/>
            <p:cNvGrpSpPr/>
            <p:nvPr/>
          </p:nvGrpSpPr>
          <p:grpSpPr>
            <a:xfrm>
              <a:off x="-1" y="0"/>
              <a:ext cx="579035" cy="1227830"/>
              <a:chOff x="0" y="0"/>
              <a:chExt cx="579033" cy="1227829"/>
            </a:xfrm>
          </p:grpSpPr>
          <p:sp>
            <p:nvSpPr>
              <p:cNvPr id="260" name="Shape 260"/>
              <p:cNvSpPr/>
              <p:nvPr/>
            </p:nvSpPr>
            <p:spPr>
              <a:xfrm rot="16200000" flipH="1">
                <a:off x="-324399" y="324398"/>
                <a:ext cx="1227831" cy="5790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507" y="0"/>
                    </a:lnTo>
                    <a:lnTo>
                      <a:pt x="21600" y="10800"/>
                    </a:lnTo>
                    <a:lnTo>
                      <a:pt x="1650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latinLnBrk="0" hangingPunct="0">
                  <a:defRPr>
                    <a:solidFill>
                      <a:srgbClr val="FFFFFF"/>
                    </a:solidFill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28085" y="900668"/>
                <a:ext cx="510543" cy="1"/>
              </a:xfrm>
              <a:prstGeom prst="line">
                <a:avLst/>
              </a:prstGeom>
              <a:solidFill>
                <a:schemeClr val="accent2"/>
              </a:solidFill>
              <a:ln w="6350" cap="flat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atinLnBrk="0" hangingPunct="0"/>
                <a:endParaRPr kern="0">
                  <a:solidFill>
                    <a:srgbClr val="3A3838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 flipV="1">
                <a:off x="28085" y="205750"/>
                <a:ext cx="510543" cy="1"/>
              </a:xfrm>
              <a:prstGeom prst="line">
                <a:avLst/>
              </a:prstGeom>
              <a:solidFill>
                <a:schemeClr val="accent2"/>
              </a:solidFill>
              <a:ln w="6350" cap="flat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atinLnBrk="0" hangingPunct="0"/>
                <a:endParaRPr kern="0">
                  <a:solidFill>
                    <a:srgbClr val="3A3838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" name="Group 266"/>
            <p:cNvGrpSpPr/>
            <p:nvPr/>
          </p:nvGrpSpPr>
          <p:grpSpPr>
            <a:xfrm>
              <a:off x="54724" y="308971"/>
              <a:ext cx="411508" cy="485989"/>
              <a:chOff x="0" y="0"/>
              <a:chExt cx="411507" cy="485987"/>
            </a:xfrm>
          </p:grpSpPr>
          <p:pic>
            <p:nvPicPr>
              <p:cNvPr id="264" name="image2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154" t="7721" r="14156" b="19442"/>
              <a:stretch>
                <a:fillRect/>
              </a:stretch>
            </p:blipFill>
            <p:spPr>
              <a:xfrm flipH="1">
                <a:off x="-1" y="0"/>
                <a:ext cx="411509" cy="485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25400" dir="27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65" name="image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t="85302" r="14156"/>
              <a:stretch>
                <a:fillRect/>
              </a:stretch>
            </p:blipFill>
            <p:spPr>
              <a:xfrm flipH="1">
                <a:off x="243822" y="270317"/>
                <a:ext cx="142971" cy="27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268" name="dsfdafd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831" y="776438"/>
            <a:ext cx="4604905" cy="4924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122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2117" y="1509316"/>
            <a:ext cx="5598873" cy="4477846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591121" y="434845"/>
            <a:ext cx="6973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전혜림</a:t>
            </a:r>
          </a:p>
        </p:txBody>
      </p:sp>
      <p:sp>
        <p:nvSpPr>
          <p:cNvPr id="271" name="Shape 271"/>
          <p:cNvSpPr/>
          <p:nvPr/>
        </p:nvSpPr>
        <p:spPr>
          <a:xfrm>
            <a:off x="7729091" y="6018529"/>
            <a:ext cx="4199381" cy="37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MultiRequest를 이용하여 사진파일 업데이트</a:t>
            </a:r>
          </a:p>
        </p:txBody>
      </p:sp>
      <p:sp>
        <p:nvSpPr>
          <p:cNvPr id="272" name="Shape 272"/>
          <p:cNvSpPr/>
          <p:nvPr/>
        </p:nvSpPr>
        <p:spPr>
          <a:xfrm>
            <a:off x="5368697" y="4787751"/>
            <a:ext cx="841829" cy="26125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A14B18"/>
            </a:solidFill>
            <a:miter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3" name="ㅇㄹㅎㄴㅇㄹㅎ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8867" y="1437828"/>
            <a:ext cx="4334266" cy="316822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5187505" y="900660"/>
            <a:ext cx="4969700" cy="37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제이쿼리를 이용하여 글자수 제한과 사진파일 미리보기</a:t>
            </a:r>
          </a:p>
        </p:txBody>
      </p:sp>
    </p:spTree>
    <p:extLst>
      <p:ext uri="{BB962C8B-B14F-4D97-AF65-F5344CB8AC3E}">
        <p14:creationId xmlns:p14="http://schemas.microsoft.com/office/powerpoint/2010/main" val="9631787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0" y="321392"/>
            <a:ext cx="104775" cy="79057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84" name="Group 284"/>
          <p:cNvGrpSpPr/>
          <p:nvPr/>
        </p:nvGrpSpPr>
        <p:grpSpPr>
          <a:xfrm>
            <a:off x="11374567" y="0"/>
            <a:ext cx="579034" cy="1227831"/>
            <a:chOff x="0" y="0"/>
            <a:chExt cx="579033" cy="1227829"/>
          </a:xfrm>
        </p:grpSpPr>
        <p:grpSp>
          <p:nvGrpSpPr>
            <p:cNvPr id="280" name="Group 280"/>
            <p:cNvGrpSpPr/>
            <p:nvPr/>
          </p:nvGrpSpPr>
          <p:grpSpPr>
            <a:xfrm>
              <a:off x="-1" y="0"/>
              <a:ext cx="579035" cy="1227830"/>
              <a:chOff x="0" y="0"/>
              <a:chExt cx="579033" cy="1227829"/>
            </a:xfrm>
          </p:grpSpPr>
          <p:sp>
            <p:nvSpPr>
              <p:cNvPr id="277" name="Shape 277"/>
              <p:cNvSpPr/>
              <p:nvPr/>
            </p:nvSpPr>
            <p:spPr>
              <a:xfrm rot="16200000" flipH="1">
                <a:off x="-324399" y="324398"/>
                <a:ext cx="1227831" cy="5790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507" y="0"/>
                    </a:lnTo>
                    <a:lnTo>
                      <a:pt x="21600" y="10800"/>
                    </a:lnTo>
                    <a:lnTo>
                      <a:pt x="16507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latinLnBrk="0" hangingPunct="0">
                  <a:defRPr>
                    <a:solidFill>
                      <a:srgbClr val="FFFFFF"/>
                    </a:solidFill>
                  </a:defRPr>
                </a:pPr>
                <a:endParaRPr kern="0">
                  <a:solidFill>
                    <a:srgbClr val="FFFFFF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Shape 278"/>
              <p:cNvSpPr/>
              <p:nvPr/>
            </p:nvSpPr>
            <p:spPr>
              <a:xfrm flipH="1">
                <a:off x="28085" y="900668"/>
                <a:ext cx="510543" cy="1"/>
              </a:xfrm>
              <a:prstGeom prst="line">
                <a:avLst/>
              </a:prstGeom>
              <a:solidFill>
                <a:schemeClr val="accent2"/>
              </a:solidFill>
              <a:ln w="6350" cap="flat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atinLnBrk="0" hangingPunct="0"/>
                <a:endParaRPr kern="0">
                  <a:solidFill>
                    <a:srgbClr val="3A3838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Shape 279"/>
              <p:cNvSpPr/>
              <p:nvPr/>
            </p:nvSpPr>
            <p:spPr>
              <a:xfrm flipH="1" flipV="1">
                <a:off x="28085" y="205750"/>
                <a:ext cx="510543" cy="1"/>
              </a:xfrm>
              <a:prstGeom prst="line">
                <a:avLst/>
              </a:prstGeom>
              <a:solidFill>
                <a:schemeClr val="accent2"/>
              </a:solidFill>
              <a:ln w="6350" cap="flat">
                <a:solidFill>
                  <a:srgbClr val="FFFFFF"/>
                </a:solidFill>
                <a:prstDash val="dash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atinLnBrk="0" hangingPunct="0"/>
                <a:endParaRPr kern="0">
                  <a:solidFill>
                    <a:srgbClr val="3A3838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roup 283"/>
            <p:cNvGrpSpPr/>
            <p:nvPr/>
          </p:nvGrpSpPr>
          <p:grpSpPr>
            <a:xfrm>
              <a:off x="54724" y="308971"/>
              <a:ext cx="411508" cy="485989"/>
              <a:chOff x="0" y="0"/>
              <a:chExt cx="411507" cy="485987"/>
            </a:xfrm>
          </p:grpSpPr>
          <p:pic>
            <p:nvPicPr>
              <p:cNvPr id="281" name="image2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154" t="7721" r="14156" b="19442"/>
              <a:stretch>
                <a:fillRect/>
              </a:stretch>
            </p:blipFill>
            <p:spPr>
              <a:xfrm flipH="1">
                <a:off x="-1" y="0"/>
                <a:ext cx="411509" cy="485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25400" dir="2700000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82" name="image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t="85302" r="14156"/>
              <a:stretch>
                <a:fillRect/>
              </a:stretch>
            </p:blipFill>
            <p:spPr>
              <a:xfrm flipH="1">
                <a:off x="243822" y="270317"/>
                <a:ext cx="142971" cy="276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85" name="Shape 285"/>
          <p:cNvSpPr/>
          <p:nvPr/>
        </p:nvSpPr>
        <p:spPr>
          <a:xfrm>
            <a:off x="591121" y="434845"/>
            <a:ext cx="69735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전혜림</a:t>
            </a:r>
          </a:p>
        </p:txBody>
      </p:sp>
      <p:pic>
        <p:nvPicPr>
          <p:cNvPr id="286" name="dsfsdfaf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984" y="931531"/>
            <a:ext cx="5470769" cy="3532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55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520" y="4386795"/>
            <a:ext cx="6034640" cy="2428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asdfdf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56861" y="1418719"/>
            <a:ext cx="6163264" cy="432446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6458521" y="6158229"/>
            <a:ext cx="4503508" cy="37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글 정보와 댓글정보 각각 따로 객체 처리해 불러옴</a:t>
            </a:r>
          </a:p>
        </p:txBody>
      </p:sp>
      <p:sp>
        <p:nvSpPr>
          <p:cNvPr id="290" name="Shape 290"/>
          <p:cNvSpPr/>
          <p:nvPr/>
        </p:nvSpPr>
        <p:spPr>
          <a:xfrm>
            <a:off x="4028750" y="6031295"/>
            <a:ext cx="2064614" cy="62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01" y="7940"/>
                </a:moveTo>
                <a:lnTo>
                  <a:pt x="19901" y="0"/>
                </a:lnTo>
                <a:lnTo>
                  <a:pt x="21600" y="10800"/>
                </a:lnTo>
                <a:lnTo>
                  <a:pt x="19901" y="21600"/>
                </a:lnTo>
                <a:lnTo>
                  <a:pt x="19901" y="13660"/>
                </a:lnTo>
                <a:lnTo>
                  <a:pt x="0" y="13660"/>
                </a:lnTo>
                <a:lnTo>
                  <a:pt x="0" y="794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A14B18"/>
            </a:solidFill>
            <a:miter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4232033" y="3973931"/>
            <a:ext cx="843000" cy="322899"/>
          </a:xfrm>
          <a:prstGeom prst="rightArrow">
            <a:avLst>
              <a:gd name="adj1" fmla="val 50000"/>
              <a:gd name="adj2" fmla="val 29311"/>
            </a:avLst>
          </a:prstGeom>
          <a:solidFill>
            <a:schemeClr val="accent1"/>
          </a:solidFill>
          <a:ln w="12700">
            <a:solidFill>
              <a:srgbClr val="A14B18"/>
            </a:solidFill>
            <a:miter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4026899" y="4263916"/>
            <a:ext cx="1813078" cy="37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게시글 페이징 처리</a:t>
            </a:r>
          </a:p>
        </p:txBody>
      </p:sp>
    </p:spTree>
    <p:extLst>
      <p:ext uri="{BB962C8B-B14F-4D97-AF65-F5344CB8AC3E}">
        <p14:creationId xmlns:p14="http://schemas.microsoft.com/office/powerpoint/2010/main" val="1297014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0" y="321392"/>
            <a:ext cx="104775" cy="79057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latinLnBrk="0" hangingPunct="0"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5" name="342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508" y="557212"/>
            <a:ext cx="4541482" cy="5195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dsfd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1088" y="4463229"/>
            <a:ext cx="5930523" cy="2159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dsfd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7481" y="1541385"/>
            <a:ext cx="5797594" cy="276948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6027723" y="824230"/>
            <a:ext cx="4242256" cy="657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유저코드 정보를 이용하여 회원정보 불러오고,</a:t>
            </a:r>
          </a:p>
          <a:p>
            <a:pPr latinLnBrk="0" hangingPunct="0"/>
            <a:r>
              <a:rPr kern="0">
                <a:solidFill>
                  <a:srgbClr val="3A3838"/>
                </a:solidFill>
                <a:latin typeface="Arial"/>
                <a:cs typeface="Arial"/>
                <a:sym typeface="Arial"/>
              </a:rPr>
              <a:t>수정한 비밀번호 암호화처리</a:t>
            </a:r>
          </a:p>
        </p:txBody>
      </p:sp>
    </p:spTree>
    <p:extLst>
      <p:ext uri="{BB962C8B-B14F-4D97-AF65-F5344CB8AC3E}">
        <p14:creationId xmlns:p14="http://schemas.microsoft.com/office/powerpoint/2010/main" val="15929878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3EAD936-AEA1-4DAE-8509-0CCA46C3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78" y="579290"/>
            <a:ext cx="4682371" cy="44976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A6031C01-50BD-4F5A-BDD2-DD13F0B4B47A}"/>
              </a:ext>
            </a:extLst>
          </p:cNvPr>
          <p:cNvSpPr/>
          <p:nvPr/>
        </p:nvSpPr>
        <p:spPr>
          <a:xfrm>
            <a:off x="1613854" y="1294708"/>
            <a:ext cx="2924211" cy="2905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FA25D75-1E63-4A69-968B-D1E6470E2777}"/>
              </a:ext>
            </a:extLst>
          </p:cNvPr>
          <p:cNvSpPr/>
          <p:nvPr/>
        </p:nvSpPr>
        <p:spPr>
          <a:xfrm>
            <a:off x="1274050" y="1823625"/>
            <a:ext cx="3550025" cy="22745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6435EDA1-9B98-40D3-84C0-4154A811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48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1126" y="222496"/>
            <a:ext cx="1375698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/>
              <a:t>팀 소개</a:t>
            </a:r>
            <a:endParaRPr lang="en-US" altLang="ko-KR" sz="2400" dirty="0"/>
          </a:p>
        </p:txBody>
      </p:sp>
      <p:grpSp>
        <p:nvGrpSpPr>
          <p:cNvPr id="14" name="그룹 1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5" name="그룹 1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19" name="오각형 1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2" y="1843440"/>
            <a:ext cx="1129339" cy="10780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1589" y="29214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황주희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2" y="4211501"/>
            <a:ext cx="1129339" cy="10780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1589" y="5289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황준호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25" y="1843440"/>
            <a:ext cx="1129339" cy="107800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544312" y="29214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송아현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25" y="4211501"/>
            <a:ext cx="1129339" cy="107800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44312" y="5289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전혜림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76" y="1843440"/>
            <a:ext cx="1129339" cy="107800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182363" y="29214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손성훈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276" y="4211501"/>
            <a:ext cx="1129339" cy="10780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182363" y="5289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채도혁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2245" y="1843440"/>
            <a:ext cx="2758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프로젝트 전반적 프로세스 및 팀 관리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업체 </a:t>
            </a:r>
            <a:r>
              <a:rPr lang="ko-KR" altLang="en-US" sz="1200" dirty="0" err="1"/>
              <a:t>프론드엔드</a:t>
            </a:r>
            <a:r>
              <a:rPr lang="ko-KR" altLang="en-US" sz="1200" dirty="0"/>
              <a:t> 제작</a:t>
            </a:r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업체 </a:t>
            </a:r>
            <a:r>
              <a:rPr lang="ko-KR" altLang="en-US" sz="1200" dirty="0" err="1"/>
              <a:t>백엔드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문의게시판</a:t>
            </a:r>
            <a:r>
              <a:rPr lang="en-US" altLang="ko-KR" sz="1200" dirty="0"/>
              <a:t>/ </a:t>
            </a:r>
            <a:r>
              <a:rPr lang="ko-KR" altLang="en-US" sz="1200" dirty="0"/>
              <a:t>매출 등</a:t>
            </a:r>
            <a:r>
              <a:rPr lang="en-US" altLang="ko-KR" sz="1200" dirty="0"/>
              <a:t>..)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547564" y="1843439"/>
            <a:ext cx="2758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 err="1"/>
              <a:t>고객페이지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제작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 err="1"/>
              <a:t>고객페이지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백엔드</a:t>
            </a:r>
            <a:r>
              <a:rPr lang="ko-KR" altLang="en-US" sz="1200" dirty="0"/>
              <a:t> 구현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311703" y="1843439"/>
            <a:ext cx="2508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데이터베이스 총괄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관리자페이지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제작 및 전체적인 </a:t>
            </a:r>
            <a:r>
              <a:rPr lang="ko-KR" altLang="en-US" sz="1200" dirty="0" err="1"/>
              <a:t>백엔드</a:t>
            </a:r>
            <a:r>
              <a:rPr lang="ko-KR" altLang="en-US" sz="1200" dirty="0"/>
              <a:t> 관리</a:t>
            </a:r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프로젝트 전체적 </a:t>
            </a:r>
            <a:r>
              <a:rPr lang="en-US" altLang="ko-KR" sz="1200" dirty="0"/>
              <a:t>QA</a:t>
            </a:r>
            <a:r>
              <a:rPr lang="ko-KR" altLang="en-US" sz="1200" dirty="0"/>
              <a:t>담당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95025" y="4211501"/>
            <a:ext cx="275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고객 페이지 </a:t>
            </a:r>
            <a:r>
              <a:rPr lang="ko-KR" altLang="en-US" sz="1200" dirty="0" err="1"/>
              <a:t>프론트엔드</a:t>
            </a:r>
            <a:r>
              <a:rPr lang="ko-KR" altLang="en-US" sz="1200" dirty="0"/>
              <a:t> 제작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업체 페이지 </a:t>
            </a:r>
            <a:r>
              <a:rPr lang="ko-KR" altLang="en-US" sz="1200" dirty="0" err="1"/>
              <a:t>백엔드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구현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err="1"/>
              <a:t>페이징</a:t>
            </a:r>
            <a:r>
              <a:rPr lang="ko-KR" altLang="en-US" sz="1200" dirty="0"/>
              <a:t> 처리</a:t>
            </a:r>
            <a:r>
              <a:rPr lang="en-US" altLang="ko-KR" sz="1200" dirty="0"/>
              <a:t>, </a:t>
            </a:r>
            <a:r>
              <a:rPr lang="ko-KR" altLang="en-US" sz="1200" dirty="0"/>
              <a:t>회원가입</a:t>
            </a:r>
            <a:r>
              <a:rPr lang="en-US" altLang="ko-KR" sz="1200" dirty="0"/>
              <a:t>, </a:t>
            </a:r>
            <a:r>
              <a:rPr lang="ko-KR" altLang="en-US" sz="1200" dirty="0"/>
              <a:t>로그인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메뉴관리</a:t>
            </a:r>
            <a:r>
              <a:rPr lang="en-US" altLang="ko-KR" sz="1200" dirty="0"/>
              <a:t>, </a:t>
            </a:r>
            <a:r>
              <a:rPr lang="ko-KR" altLang="en-US" sz="1200" dirty="0"/>
              <a:t>리뷰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609110" y="4211500"/>
            <a:ext cx="275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유저회원가입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 err="1"/>
              <a:t>마이페이지</a:t>
            </a:r>
            <a:endParaRPr lang="ko-KR" altLang="en-US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 err="1"/>
              <a:t>리뷰작성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사진첨부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4. </a:t>
            </a:r>
            <a:r>
              <a:rPr lang="ko-KR" altLang="en-US" sz="1200" dirty="0" err="1"/>
              <a:t>프론트앤드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9404483" y="4211500"/>
            <a:ext cx="250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프론트 </a:t>
            </a:r>
            <a:r>
              <a:rPr lang="ko-KR" altLang="en-US" sz="1200" dirty="0" err="1"/>
              <a:t>앤드</a:t>
            </a:r>
            <a:r>
              <a:rPr lang="ko-KR" altLang="en-US" sz="1200" dirty="0"/>
              <a:t> 구현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 err="1"/>
              <a:t>화면간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이동구현</a:t>
            </a:r>
            <a:r>
              <a:rPr lang="en-US" altLang="ko-KR" sz="1200" dirty="0"/>
              <a:t>(</a:t>
            </a:r>
            <a:r>
              <a:rPr lang="ko-KR" altLang="en-US" sz="1200" dirty="0"/>
              <a:t>관리자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로그인 구현</a:t>
            </a:r>
            <a:r>
              <a:rPr lang="en-US" altLang="ko-KR" sz="1200" dirty="0"/>
              <a:t>(</a:t>
            </a:r>
            <a:r>
              <a:rPr lang="ko-KR" altLang="en-US" sz="1200" dirty="0"/>
              <a:t>암호화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세금 계산서 출력</a:t>
            </a:r>
          </a:p>
          <a:p>
            <a:r>
              <a:rPr lang="en-US" altLang="ko-KR" sz="1200" dirty="0"/>
              <a:t>5. </a:t>
            </a:r>
            <a:r>
              <a:rPr lang="ko-KR" altLang="en-US" sz="1200" dirty="0"/>
              <a:t>고객</a:t>
            </a:r>
            <a:r>
              <a:rPr lang="en-US" altLang="ko-KR" sz="1200" dirty="0"/>
              <a:t>, </a:t>
            </a:r>
            <a:r>
              <a:rPr lang="ko-KR" altLang="en-US" sz="1200" dirty="0"/>
              <a:t>업주 건의 게시판 댓글 작성 구현</a:t>
            </a:r>
          </a:p>
        </p:txBody>
      </p:sp>
    </p:spTree>
    <p:extLst>
      <p:ext uri="{BB962C8B-B14F-4D97-AF65-F5344CB8AC3E}">
        <p14:creationId xmlns:p14="http://schemas.microsoft.com/office/powerpoint/2010/main" val="2951450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DD9F1BB-2408-4153-AB73-34EB0B66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1" y="1424023"/>
            <a:ext cx="4047869" cy="22458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3F696AA-3A49-4AD0-AF49-515A7119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1" y="3669826"/>
            <a:ext cx="4048990" cy="225183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6BA699B-DFF1-421D-9C11-E8CD8055D9F8}"/>
              </a:ext>
            </a:extLst>
          </p:cNvPr>
          <p:cNvSpPr/>
          <p:nvPr/>
        </p:nvSpPr>
        <p:spPr>
          <a:xfrm>
            <a:off x="853258" y="2229369"/>
            <a:ext cx="1180033" cy="2905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A74D838-C386-4ACE-A98A-78CBEF77F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4" t="40820" r="61666" b="41778"/>
          <a:stretch/>
        </p:blipFill>
        <p:spPr>
          <a:xfrm>
            <a:off x="1411271" y="407445"/>
            <a:ext cx="2694411" cy="805346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B2AD891E-E718-4AE9-8ABC-6315B2965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875673BC-918F-4876-8699-297D2254C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934" y="1212791"/>
            <a:ext cx="7484708" cy="36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DD9F1BB-2408-4153-AB73-34EB0B66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81" y="1424023"/>
            <a:ext cx="4047869" cy="22458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3F696AA-3A49-4AD0-AF49-515A7119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81" y="3669826"/>
            <a:ext cx="4048990" cy="225183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96BA699B-DFF1-421D-9C11-E8CD8055D9F8}"/>
              </a:ext>
            </a:extLst>
          </p:cNvPr>
          <p:cNvSpPr/>
          <p:nvPr/>
        </p:nvSpPr>
        <p:spPr>
          <a:xfrm>
            <a:off x="853258" y="2229369"/>
            <a:ext cx="1180033" cy="2905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A74D838-C386-4ACE-A98A-78CBEF77F4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4" t="40820" r="61666" b="41778"/>
          <a:stretch/>
        </p:blipFill>
        <p:spPr>
          <a:xfrm>
            <a:off x="1411271" y="407445"/>
            <a:ext cx="2694411" cy="805346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B2AD891E-E718-4AE9-8ABC-6315B2965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6901FA98-B979-4ABE-AE27-A521BFAC6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801" y="2519903"/>
            <a:ext cx="7260399" cy="39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07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DD9F1BB-2408-4153-AB73-34EB0B66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8" y="953831"/>
            <a:ext cx="4047869" cy="22458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3F696AA-3A49-4AD0-AF49-515A7119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8" y="3199634"/>
            <a:ext cx="4048990" cy="225183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FA25D75-1E63-4A69-968B-D1E6470E2777}"/>
              </a:ext>
            </a:extLst>
          </p:cNvPr>
          <p:cNvSpPr/>
          <p:nvPr/>
        </p:nvSpPr>
        <p:spPr>
          <a:xfrm>
            <a:off x="914874" y="2147283"/>
            <a:ext cx="806824" cy="6364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597C35F-2CAC-4557-84E9-EF14876C7E22}"/>
              </a:ext>
            </a:extLst>
          </p:cNvPr>
          <p:cNvSpPr/>
          <p:nvPr/>
        </p:nvSpPr>
        <p:spPr>
          <a:xfrm>
            <a:off x="2491115" y="2076732"/>
            <a:ext cx="2000837" cy="209774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7080691-95CF-423B-A84A-9C154BAC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161" y="2147283"/>
            <a:ext cx="1842746" cy="195952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B2AD891E-E718-4AE9-8ABC-6315B2965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393ABCF-696C-4110-AA66-C07EB213F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176" y="156411"/>
            <a:ext cx="5566266" cy="634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DD9F1BB-2408-4153-AB73-34EB0B66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93" y="900669"/>
            <a:ext cx="4047869" cy="224580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3F696AA-3A49-4AD0-AF49-515A7119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93" y="3146472"/>
            <a:ext cx="4048990" cy="22518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6CB1CB6-94E4-4C57-8FF1-0DAD192E5E38}"/>
              </a:ext>
            </a:extLst>
          </p:cNvPr>
          <p:cNvSpPr/>
          <p:nvPr/>
        </p:nvSpPr>
        <p:spPr>
          <a:xfrm>
            <a:off x="2080979" y="2424214"/>
            <a:ext cx="502462" cy="14729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7080691-95CF-423B-A84A-9C154BAC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566" y="2094121"/>
            <a:ext cx="1842746" cy="1959520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="" xmlns:a16="http://schemas.microsoft.com/office/drawing/2014/main" id="{B2AD891E-E718-4AE9-8ABC-6315B2965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074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D5ABEBCC-B620-4D4B-B7EE-79032D042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7EE51D3-1C65-4D68-A898-2E33111E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834" y="218076"/>
            <a:ext cx="5261346" cy="13094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3F517BA-76E1-436F-AF93-83A1588E0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34" y="1483136"/>
            <a:ext cx="5261346" cy="52099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1E942A58-254B-427F-92D0-2825A10C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51" y="658479"/>
            <a:ext cx="3780189" cy="48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6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3A88A70-7A4A-4A45-B71D-6DEE7F79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4" y="407445"/>
            <a:ext cx="4533647" cy="2688575"/>
          </a:xfrm>
          <a:prstGeom prst="rect">
            <a:avLst/>
          </a:prstGeom>
        </p:spPr>
      </p:pic>
      <p:pic>
        <p:nvPicPr>
          <p:cNvPr id="1026" name="Picture 2" descr="공기밥 – TogoDallas">
            <a:extLst>
              <a:ext uri="{FF2B5EF4-FFF2-40B4-BE49-F238E27FC236}">
                <a16:creationId xmlns="" xmlns:a16="http://schemas.microsoft.com/office/drawing/2014/main" id="{C8F1C58B-7ABF-4D4A-9260-511AF021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1" y="2192092"/>
            <a:ext cx="570451" cy="7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A6C9CFC-0803-47D8-A8B8-511C1F4BA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4" y="3084513"/>
            <a:ext cx="4533647" cy="249460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D137525-6DC9-4EB3-896B-7E475D6005BF}"/>
              </a:ext>
            </a:extLst>
          </p:cNvPr>
          <p:cNvSpPr/>
          <p:nvPr/>
        </p:nvSpPr>
        <p:spPr>
          <a:xfrm>
            <a:off x="2322459" y="3179598"/>
            <a:ext cx="570451" cy="4921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882F6309-D994-44CA-AD52-5A0145708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53" y="3043140"/>
            <a:ext cx="617700" cy="8063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0C7C9E2-64DD-48E3-B039-95C698D5B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00" y="3868146"/>
            <a:ext cx="773891" cy="8370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4F9A4CF1-7BE0-444A-8B33-708910773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9359" y="523110"/>
            <a:ext cx="2082820" cy="2312811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7F0F695-4D28-4BE8-8CB4-8D3B64086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F32DF8D-908C-4035-8583-20F55CDBE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384" y="1211804"/>
            <a:ext cx="5248275" cy="5238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E4F0422-3383-4E83-B2EE-43ADB4E3F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358" y="746890"/>
            <a:ext cx="2082820" cy="10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7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3A88A70-7A4A-4A45-B71D-6DEE7F79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4" y="407445"/>
            <a:ext cx="4533647" cy="2688575"/>
          </a:xfrm>
          <a:prstGeom prst="rect">
            <a:avLst/>
          </a:prstGeom>
        </p:spPr>
      </p:pic>
      <p:pic>
        <p:nvPicPr>
          <p:cNvPr id="1026" name="Picture 2" descr="공기밥 – TogoDallas">
            <a:extLst>
              <a:ext uri="{FF2B5EF4-FFF2-40B4-BE49-F238E27FC236}">
                <a16:creationId xmlns="" xmlns:a16="http://schemas.microsoft.com/office/drawing/2014/main" id="{C8F1C58B-7ABF-4D4A-9260-511AF021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1" y="2192092"/>
            <a:ext cx="570451" cy="7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A6C9CFC-0803-47D8-A8B8-511C1F4BA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4" y="3084513"/>
            <a:ext cx="4533647" cy="249460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D137525-6DC9-4EB3-896B-7E475D6005BF}"/>
              </a:ext>
            </a:extLst>
          </p:cNvPr>
          <p:cNvSpPr/>
          <p:nvPr/>
        </p:nvSpPr>
        <p:spPr>
          <a:xfrm>
            <a:off x="2322459" y="3179598"/>
            <a:ext cx="570451" cy="4921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882F6309-D994-44CA-AD52-5A0145708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53" y="3043140"/>
            <a:ext cx="617700" cy="8063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0C7C9E2-64DD-48E3-B039-95C698D5B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00" y="3868146"/>
            <a:ext cx="773891" cy="8370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4F9A4CF1-7BE0-444A-8B33-708910773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9359" y="523110"/>
            <a:ext cx="2082820" cy="2312811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7F0F695-4D28-4BE8-8CB4-8D3B64086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E4F0422-3383-4E83-B2EE-43ADB4E3F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358" y="746890"/>
            <a:ext cx="2082820" cy="10639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17D91EC-AA61-4C18-94E6-5E0999487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1802" y="242786"/>
            <a:ext cx="4245015" cy="63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63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3A88A70-7A4A-4A45-B71D-6DEE7F79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2" y="612376"/>
            <a:ext cx="4533647" cy="2688575"/>
          </a:xfrm>
          <a:prstGeom prst="rect">
            <a:avLst/>
          </a:prstGeom>
        </p:spPr>
      </p:pic>
      <p:pic>
        <p:nvPicPr>
          <p:cNvPr id="1026" name="Picture 2" descr="공기밥 – TogoDallas">
            <a:extLst>
              <a:ext uri="{FF2B5EF4-FFF2-40B4-BE49-F238E27FC236}">
                <a16:creationId xmlns="" xmlns:a16="http://schemas.microsoft.com/office/drawing/2014/main" id="{C8F1C58B-7ABF-4D4A-9260-511AF021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29" y="2397023"/>
            <a:ext cx="570451" cy="7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A6C9CFC-0803-47D8-A8B8-511C1F4BA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82" y="3289444"/>
            <a:ext cx="4533647" cy="249460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FD137525-6DC9-4EB3-896B-7E475D6005BF}"/>
              </a:ext>
            </a:extLst>
          </p:cNvPr>
          <p:cNvSpPr/>
          <p:nvPr/>
        </p:nvSpPr>
        <p:spPr>
          <a:xfrm>
            <a:off x="3181025" y="3429000"/>
            <a:ext cx="570451" cy="4921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882F6309-D994-44CA-AD52-5A0145708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61" y="3248071"/>
            <a:ext cx="617700" cy="8063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0C7C9E2-64DD-48E3-B039-95C698D5B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08" y="4073077"/>
            <a:ext cx="773891" cy="83703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23DCB312-93A2-461F-A68B-CDF86960D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6203" y="618604"/>
            <a:ext cx="2130391" cy="2009488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7F0F695-4D28-4BE8-8CB4-8D3B64086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FF2CFB87-214B-4D1C-A7F3-7BBC3ECD3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8308" y="0"/>
            <a:ext cx="4936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1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3A88A70-7A4A-4A45-B71D-6DEE7F79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2" y="612376"/>
            <a:ext cx="4533647" cy="2688575"/>
          </a:xfrm>
          <a:prstGeom prst="rect">
            <a:avLst/>
          </a:prstGeom>
        </p:spPr>
      </p:pic>
      <p:pic>
        <p:nvPicPr>
          <p:cNvPr id="1026" name="Picture 2" descr="공기밥 – TogoDallas">
            <a:extLst>
              <a:ext uri="{FF2B5EF4-FFF2-40B4-BE49-F238E27FC236}">
                <a16:creationId xmlns="" xmlns:a16="http://schemas.microsoft.com/office/drawing/2014/main" id="{C8F1C58B-7ABF-4D4A-9260-511AF021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29" y="2397023"/>
            <a:ext cx="570451" cy="7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A6C9CFC-0803-47D8-A8B8-511C1F4BA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82" y="3289444"/>
            <a:ext cx="4533647" cy="249460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CFCA2400-727C-44FA-B14D-DB52FC89C37B}"/>
              </a:ext>
            </a:extLst>
          </p:cNvPr>
          <p:cNvSpPr/>
          <p:nvPr/>
        </p:nvSpPr>
        <p:spPr>
          <a:xfrm>
            <a:off x="4012864" y="2319937"/>
            <a:ext cx="1283920" cy="39374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882F6309-D994-44CA-AD52-5A0145708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61" y="3248071"/>
            <a:ext cx="617700" cy="8063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0C7C9E2-64DD-48E3-B039-95C698D5B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08" y="4073077"/>
            <a:ext cx="773891" cy="83703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87A9DF62-0CF4-4E91-9D4B-B4F0D45E3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5277" y="2878813"/>
            <a:ext cx="2431356" cy="2351201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7F0F695-4D28-4BE8-8CB4-8D3B64086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41B4CA4-F9FB-44C7-81E0-AEA48F9CB7E7}"/>
              </a:ext>
            </a:extLst>
          </p:cNvPr>
          <p:cNvSpPr/>
          <p:nvPr/>
        </p:nvSpPr>
        <p:spPr>
          <a:xfrm>
            <a:off x="6800472" y="4910110"/>
            <a:ext cx="1503556" cy="45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6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3A88A70-7A4A-4A45-B71D-6DEE7F79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2" y="612376"/>
            <a:ext cx="4533647" cy="2688575"/>
          </a:xfrm>
          <a:prstGeom prst="rect">
            <a:avLst/>
          </a:prstGeom>
        </p:spPr>
      </p:pic>
      <p:pic>
        <p:nvPicPr>
          <p:cNvPr id="1026" name="Picture 2" descr="공기밥 – TogoDallas">
            <a:extLst>
              <a:ext uri="{FF2B5EF4-FFF2-40B4-BE49-F238E27FC236}">
                <a16:creationId xmlns="" xmlns:a16="http://schemas.microsoft.com/office/drawing/2014/main" id="{C8F1C58B-7ABF-4D4A-9260-511AF021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29" y="2397023"/>
            <a:ext cx="570451" cy="72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A6C9CFC-0803-47D8-A8B8-511C1F4BA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82" y="3289444"/>
            <a:ext cx="4533647" cy="249460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CFCA2400-727C-44FA-B14D-DB52FC89C37B}"/>
              </a:ext>
            </a:extLst>
          </p:cNvPr>
          <p:cNvSpPr/>
          <p:nvPr/>
        </p:nvSpPr>
        <p:spPr>
          <a:xfrm>
            <a:off x="4012864" y="2319937"/>
            <a:ext cx="1283920" cy="39374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882F6309-D994-44CA-AD52-5A0145708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61" y="3248071"/>
            <a:ext cx="617700" cy="8063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30C7C9E2-64DD-48E3-B039-95C698D5B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08" y="4073077"/>
            <a:ext cx="773891" cy="837033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="" xmlns:a16="http://schemas.microsoft.com/office/drawing/2014/main" id="{77F0F695-4D28-4BE8-8CB4-8D3B64086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D73F0816-AE2B-408C-800E-C06E23275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308" y="247722"/>
            <a:ext cx="5228134" cy="63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0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185833" y="579290"/>
            <a:ext cx="4065899" cy="5189113"/>
            <a:chOff x="1525013" y="503884"/>
            <a:chExt cx="4065899" cy="5189113"/>
          </a:xfrm>
        </p:grpSpPr>
        <p:sp>
          <p:nvSpPr>
            <p:cNvPr id="18" name="TextBox 17"/>
            <p:cNvSpPr txBox="1"/>
            <p:nvPr/>
          </p:nvSpPr>
          <p:spPr>
            <a:xfrm>
              <a:off x="1525013" y="503884"/>
              <a:ext cx="588687" cy="5189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endParaRPr lang="en-US" altLang="ko-KR" sz="2300" b="1" dirty="0">
                <a:solidFill>
                  <a:schemeClr val="bg1"/>
                </a:solidFill>
              </a:endParaRPr>
            </a:p>
            <a:p>
              <a:pPr algn="r">
                <a:lnSpc>
                  <a:spcPct val="360000"/>
                </a:lnSpc>
              </a:pP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프로젝트 소개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모델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1"/>
                  </a:solidFill>
                </a:rPr>
                <a:t>기획을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하게된</a:t>
              </a:r>
              <a:r>
                <a:rPr lang="ko-KR" altLang="en-US" sz="1400" dirty="0">
                  <a:solidFill>
                    <a:schemeClr val="bg1"/>
                  </a:solidFill>
                </a:rPr>
                <a:t> 이유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bg1"/>
                  </a:solidFill>
                </a:rPr>
                <a:t>프로젝트 간단 설명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49518" y="2836367"/>
              <a:ext cx="3541394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논리모델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물리모델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유스케이스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다이어그램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C334A3-3209-4331-AB53-97019E02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74" y="321392"/>
            <a:ext cx="5136556" cy="2833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9BEACF8-6F3C-4E57-BD76-5CF6CD6F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3" y="3154815"/>
            <a:ext cx="5145887" cy="2848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354B0BA-8A3A-4214-97BA-2D8622B7F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19" y="327552"/>
            <a:ext cx="2498885" cy="282726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CFCA2400-727C-44FA-B14D-DB52FC89C37B}"/>
              </a:ext>
            </a:extLst>
          </p:cNvPr>
          <p:cNvSpPr/>
          <p:nvPr/>
        </p:nvSpPr>
        <p:spPr>
          <a:xfrm>
            <a:off x="3002180" y="1738103"/>
            <a:ext cx="197614" cy="2306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D431084-5FCA-49BA-93B0-9399DC87B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22" y="5068436"/>
            <a:ext cx="1730212" cy="492609"/>
          </a:xfrm>
          <a:prstGeom prst="rect">
            <a:avLst/>
          </a:prstGeom>
        </p:spPr>
      </p:pic>
      <p:sp>
        <p:nvSpPr>
          <p:cNvPr id="44" name="제목 1">
            <a:extLst>
              <a:ext uri="{FF2B5EF4-FFF2-40B4-BE49-F238E27FC236}">
                <a16:creationId xmlns="" xmlns:a16="http://schemas.microsoft.com/office/drawing/2014/main" id="{092AADE8-010B-429E-8AEB-87D299225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46" name="그림 45">
            <a:extLst>
              <a:ext uri="{FF2B5EF4-FFF2-40B4-BE49-F238E27FC236}">
                <a16:creationId xmlns="" xmlns:a16="http://schemas.microsoft.com/office/drawing/2014/main" id="{096145AA-8174-485A-831B-1D60E607E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420" y="3326630"/>
            <a:ext cx="6006586" cy="22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0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C334A3-3209-4331-AB53-97019E02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74" y="321392"/>
            <a:ext cx="5136556" cy="2833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9BEACF8-6F3C-4E57-BD76-5CF6CD6F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3" y="3154815"/>
            <a:ext cx="5145887" cy="28487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D431084-5FCA-49BA-93B0-9399DC87B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322" y="5068436"/>
            <a:ext cx="1730212" cy="492609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96044242-5EC8-421D-8DF2-A7800ECA6BD2}"/>
              </a:ext>
            </a:extLst>
          </p:cNvPr>
          <p:cNvSpPr/>
          <p:nvPr/>
        </p:nvSpPr>
        <p:spPr>
          <a:xfrm>
            <a:off x="1647833" y="5029690"/>
            <a:ext cx="1904500" cy="5701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06C8617-9D61-4C67-BA85-90A3F60A90B5}"/>
              </a:ext>
            </a:extLst>
          </p:cNvPr>
          <p:cNvSpPr/>
          <p:nvPr/>
        </p:nvSpPr>
        <p:spPr>
          <a:xfrm>
            <a:off x="3728306" y="3038366"/>
            <a:ext cx="538859" cy="1734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9D8122EA-4FCE-4963-A8EC-971316111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46" y="366403"/>
            <a:ext cx="2173301" cy="3624192"/>
          </a:xfrm>
          <a:prstGeom prst="rect">
            <a:avLst/>
          </a:prstGeom>
        </p:spPr>
      </p:pic>
      <p:sp>
        <p:nvSpPr>
          <p:cNvPr id="44" name="제목 1">
            <a:extLst>
              <a:ext uri="{FF2B5EF4-FFF2-40B4-BE49-F238E27FC236}">
                <a16:creationId xmlns="" xmlns:a16="http://schemas.microsoft.com/office/drawing/2014/main" id="{092AADE8-010B-429E-8AEB-87D299225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C287A803-2602-43F2-96C6-D4F796045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646" y="4107553"/>
            <a:ext cx="4945690" cy="20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2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C334A3-3209-4331-AB53-97019E02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74" y="321392"/>
            <a:ext cx="5136556" cy="2833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9BEACF8-6F3C-4E57-BD76-5CF6CD6F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3" y="3154815"/>
            <a:ext cx="5145887" cy="28487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D431084-5FCA-49BA-93B0-9399DC87B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322" y="5068436"/>
            <a:ext cx="1730212" cy="49260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0416D098-7013-484A-9797-52051F9D9D12}"/>
              </a:ext>
            </a:extLst>
          </p:cNvPr>
          <p:cNvSpPr/>
          <p:nvPr/>
        </p:nvSpPr>
        <p:spPr>
          <a:xfrm>
            <a:off x="1658679" y="4388832"/>
            <a:ext cx="1883281" cy="5701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48D8223D-2381-4F2F-AA2E-F5C4BFF6AA2D}"/>
              </a:ext>
            </a:extLst>
          </p:cNvPr>
          <p:cNvSpPr/>
          <p:nvPr/>
        </p:nvSpPr>
        <p:spPr>
          <a:xfrm>
            <a:off x="3487266" y="3296331"/>
            <a:ext cx="1020940" cy="40436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48CD3DF4-B401-468D-B922-0E4DD1FBC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396" y="3699309"/>
            <a:ext cx="3224024" cy="9745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75DF81CE-4F82-4F75-BCF3-7247F69E7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853" y="321392"/>
            <a:ext cx="2488548" cy="32174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9D50C072-547B-4BA8-9425-0F3D875BB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9396" y="4827453"/>
            <a:ext cx="3224023" cy="97457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78B16AA2-DF0B-4C41-B5C2-C71ACA1F9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6987" y="2698255"/>
            <a:ext cx="1621340" cy="3602977"/>
          </a:xfrm>
          <a:prstGeom prst="rect">
            <a:avLst/>
          </a:prstGeom>
        </p:spPr>
      </p:pic>
      <p:sp>
        <p:nvSpPr>
          <p:cNvPr id="44" name="제목 1">
            <a:extLst>
              <a:ext uri="{FF2B5EF4-FFF2-40B4-BE49-F238E27FC236}">
                <a16:creationId xmlns="" xmlns:a16="http://schemas.microsoft.com/office/drawing/2014/main" id="{092AADE8-010B-429E-8AEB-87D299225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635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9F7003E3-2258-4BEC-B719-7B3C1E3F6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송아현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F19A20D-96B2-48E4-8EDC-381C2BA2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67" y="406456"/>
            <a:ext cx="4780478" cy="2421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2818B4A-684A-4F57-81C0-20858A361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544" y="110595"/>
            <a:ext cx="5616192" cy="4453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7430078-C817-4A88-9191-F46A97523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544" y="4563703"/>
            <a:ext cx="5616193" cy="21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72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66514" y="2913764"/>
            <a:ext cx="22028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FFFFFF"/>
                </a:solidFill>
              </a:rPr>
              <a:t>업체</a:t>
            </a:r>
            <a:endParaRPr lang="ko-KR" altLang="en-US" sz="4800" b="1" dirty="0">
              <a:solidFill>
                <a:srgbClr val="FFFFFF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rgbClr val="FFFFFF"/>
                  </a:solidFill>
                </a:rPr>
                <a:t>[</a:t>
              </a:r>
              <a:endParaRPr lang="ko-KR" altLang="en-US" sz="13800" b="1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rgbClr val="FFFFFF"/>
                  </a:solidFill>
                </a:rPr>
                <a:t>]</a:t>
              </a:r>
              <a:endParaRPr lang="ko-KR" altLang="en-US" sz="138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216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971487"/>
            <a:ext cx="6042009" cy="4514277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326" y="141655"/>
            <a:ext cx="20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A3838"/>
                </a:solidFill>
              </a:rPr>
              <a:t>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038" y="455069"/>
            <a:ext cx="154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A3838"/>
                </a:solidFill>
              </a:rPr>
              <a:t>SEVICE</a:t>
            </a:r>
            <a:endParaRPr lang="ko-KR" altLang="en-US" sz="2800" b="1" dirty="0">
              <a:solidFill>
                <a:srgbClr val="3A3838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306" y="156411"/>
            <a:ext cx="5164682" cy="48688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210" y="2168827"/>
            <a:ext cx="5280100" cy="44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12" y="1173523"/>
            <a:ext cx="6548780" cy="53705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912" y="407445"/>
            <a:ext cx="1540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A3838"/>
                </a:solidFill>
              </a:rPr>
              <a:t>DAO</a:t>
            </a:r>
            <a:endParaRPr lang="ko-KR" altLang="en-US" sz="1600" b="1" dirty="0">
              <a:solidFill>
                <a:srgbClr val="3A3838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901" y="140501"/>
            <a:ext cx="6591281" cy="4974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530" y="1823042"/>
            <a:ext cx="6037529" cy="47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326" y="141655"/>
            <a:ext cx="201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3A3838"/>
                </a:solidFill>
              </a:rPr>
              <a:t>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8038" y="455069"/>
            <a:ext cx="1540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3A3838"/>
                </a:solidFill>
              </a:rPr>
              <a:t>MAPPER</a:t>
            </a:r>
            <a:endParaRPr lang="ko-KR" altLang="en-US" sz="2400" b="1" dirty="0">
              <a:solidFill>
                <a:srgbClr val="3A3838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880" y="321392"/>
            <a:ext cx="5474137" cy="59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362" y="407445"/>
            <a:ext cx="128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3838"/>
                </a:solidFill>
              </a:rPr>
              <a:t>ENCRYPT </a:t>
            </a:r>
            <a:r>
              <a:rPr lang="ko-KR" altLang="en-US" b="1" dirty="0" err="1">
                <a:solidFill>
                  <a:srgbClr val="3A3838"/>
                </a:solidFill>
              </a:rPr>
              <a:t>래퍼처리</a:t>
            </a:r>
            <a:endParaRPr lang="ko-KR" altLang="en-US" b="1" dirty="0">
              <a:solidFill>
                <a:srgbClr val="3A3838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30" y="658479"/>
            <a:ext cx="8277225" cy="58769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53761" y="4835046"/>
            <a:ext cx="6467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FF0000"/>
                </a:solidFill>
              </a:rPr>
              <a:t>getParameter</a:t>
            </a:r>
            <a:r>
              <a:rPr lang="en-US" altLang="ko-KR" sz="3200" dirty="0">
                <a:solidFill>
                  <a:srgbClr val="FF0000"/>
                </a:solidFill>
              </a:rPr>
              <a:t> </a:t>
            </a:r>
            <a:r>
              <a:rPr lang="ko-KR" altLang="en-US" sz="3200" dirty="0">
                <a:solidFill>
                  <a:srgbClr val="FF0000"/>
                </a:solidFill>
              </a:rPr>
              <a:t>오버라이드로 </a:t>
            </a:r>
            <a:r>
              <a:rPr lang="en-US" altLang="ko-KR" sz="3200" dirty="0">
                <a:solidFill>
                  <a:srgbClr val="FF0000"/>
                </a:solidFill>
              </a:rPr>
              <a:t>“</a:t>
            </a:r>
            <a:r>
              <a:rPr lang="en-US" altLang="ko-KR" sz="3200" dirty="0" err="1">
                <a:solidFill>
                  <a:srgbClr val="FF0000"/>
                </a:solidFill>
              </a:rPr>
              <a:t>userPwd</a:t>
            </a:r>
            <a:r>
              <a:rPr lang="en-US" altLang="ko-KR" sz="3200" dirty="0">
                <a:solidFill>
                  <a:srgbClr val="FF0000"/>
                </a:solidFill>
              </a:rPr>
              <a:t>”</a:t>
            </a:r>
            <a:r>
              <a:rPr lang="ko-KR" altLang="en-US" sz="3200" dirty="0">
                <a:solidFill>
                  <a:srgbClr val="FF0000"/>
                </a:solidFill>
              </a:rPr>
              <a:t>와 </a:t>
            </a:r>
            <a:r>
              <a:rPr lang="en-US" altLang="ko-KR" sz="3200" dirty="0">
                <a:solidFill>
                  <a:srgbClr val="FF0000"/>
                </a:solidFill>
              </a:rPr>
              <a:t>“pw”</a:t>
            </a:r>
            <a:r>
              <a:rPr lang="ko-KR" altLang="en-US" sz="3200" dirty="0">
                <a:solidFill>
                  <a:srgbClr val="FF0000"/>
                </a:solidFill>
              </a:rPr>
              <a:t>를 </a:t>
            </a:r>
            <a:r>
              <a:rPr lang="en-US" altLang="ko-KR" sz="3200" dirty="0">
                <a:solidFill>
                  <a:srgbClr val="FF0000"/>
                </a:solidFill>
              </a:rPr>
              <a:t>key</a:t>
            </a:r>
            <a:r>
              <a:rPr lang="ko-KR" altLang="en-US" sz="3200" dirty="0">
                <a:solidFill>
                  <a:srgbClr val="FF0000"/>
                </a:solidFill>
              </a:rPr>
              <a:t>로 가질 때</a:t>
            </a:r>
            <a:endParaRPr lang="en-US" altLang="ko-KR" sz="3200" dirty="0">
              <a:solidFill>
                <a:srgbClr val="FF0000"/>
              </a:solidFill>
            </a:endParaRPr>
          </a:p>
          <a:p>
            <a:r>
              <a:rPr lang="en-US" altLang="ko-KR" sz="3200" dirty="0" err="1">
                <a:solidFill>
                  <a:srgbClr val="FF0000"/>
                </a:solidFill>
              </a:rPr>
              <a:t>getParameter</a:t>
            </a:r>
            <a:r>
              <a:rPr lang="ko-KR" altLang="en-US" sz="3200" dirty="0">
                <a:solidFill>
                  <a:srgbClr val="FF0000"/>
                </a:solidFill>
              </a:rPr>
              <a:t>시 </a:t>
            </a:r>
            <a:r>
              <a:rPr lang="en-US" altLang="ko-KR" sz="3200" dirty="0">
                <a:solidFill>
                  <a:srgbClr val="FF0000"/>
                </a:solidFill>
              </a:rPr>
              <a:t>Encrypt </a:t>
            </a:r>
            <a:r>
              <a:rPr lang="ko-KR" altLang="en-US" sz="3200" dirty="0" err="1">
                <a:solidFill>
                  <a:srgbClr val="FF0000"/>
                </a:solidFill>
              </a:rPr>
              <a:t>래퍼처리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217" y="418444"/>
            <a:ext cx="347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A3838"/>
                </a:solidFill>
              </a:rPr>
              <a:t>회원가입</a:t>
            </a:r>
            <a:endParaRPr lang="en-US" altLang="ko-KR" b="1" dirty="0">
              <a:solidFill>
                <a:srgbClr val="3A3838"/>
              </a:solidFill>
            </a:endParaRPr>
          </a:p>
          <a:p>
            <a:r>
              <a:rPr lang="ko-KR" altLang="en-US" b="1" dirty="0">
                <a:solidFill>
                  <a:srgbClr val="3A3838"/>
                </a:solidFill>
              </a:rPr>
              <a:t>비동기 처리 </a:t>
            </a:r>
            <a:r>
              <a:rPr lang="en-US" altLang="ko-KR" b="1" dirty="0">
                <a:solidFill>
                  <a:srgbClr val="3A3838"/>
                </a:solidFill>
              </a:rPr>
              <a:t>– </a:t>
            </a:r>
            <a:r>
              <a:rPr lang="ko-KR" altLang="en-US" b="1" dirty="0">
                <a:solidFill>
                  <a:srgbClr val="3A3838"/>
                </a:solidFill>
              </a:rPr>
              <a:t>아이디 중복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1" y="1483219"/>
            <a:ext cx="4325141" cy="32266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456" y="1483219"/>
            <a:ext cx="7045480" cy="49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64678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001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0033" y="3008032"/>
            <a:ext cx="224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프로젝트 소개</a:t>
            </a:r>
            <a:endParaRPr lang="ko-KR" altLang="en-US" sz="2400" b="1" spc="-150" dirty="0">
              <a:solidFill>
                <a:schemeClr val="bg1"/>
              </a:solidFill>
              <a:latin typeface="+mj-ea"/>
            </a:endParaRPr>
          </a:p>
          <a:p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4926" y="500825"/>
            <a:ext cx="34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A3838"/>
                </a:solidFill>
              </a:rPr>
              <a:t>회원가입 </a:t>
            </a:r>
            <a:r>
              <a:rPr lang="en-US" altLang="ko-KR" b="1" dirty="0">
                <a:solidFill>
                  <a:srgbClr val="3A3838"/>
                </a:solidFill>
              </a:rPr>
              <a:t>– MULTIPART FORM</a:t>
            </a:r>
            <a:endParaRPr lang="ko-KR" altLang="en-US" b="1" dirty="0">
              <a:solidFill>
                <a:srgbClr val="3A3838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2" y="2411190"/>
            <a:ext cx="4291650" cy="43606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854" y="2485872"/>
            <a:ext cx="3794550" cy="3799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4961" y="3003532"/>
            <a:ext cx="3031298" cy="34163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3A3838"/>
                </a:solidFill>
              </a:rPr>
              <a:t>멀티파트</a:t>
            </a:r>
            <a:r>
              <a:rPr lang="ko-KR" altLang="en-US" dirty="0">
                <a:solidFill>
                  <a:srgbClr val="3A3838"/>
                </a:solidFill>
              </a:rPr>
              <a:t> 폼 데이터인 경우</a:t>
            </a:r>
            <a:endParaRPr lang="en-US" altLang="ko-KR" dirty="0">
              <a:solidFill>
                <a:srgbClr val="3A3838"/>
              </a:solidFill>
            </a:endParaRPr>
          </a:p>
          <a:p>
            <a:r>
              <a:rPr lang="en-US" altLang="ko-KR" dirty="0">
                <a:solidFill>
                  <a:srgbClr val="3A3838"/>
                </a:solidFill>
              </a:rPr>
              <a:t>Post</a:t>
            </a:r>
            <a:r>
              <a:rPr lang="ko-KR" altLang="en-US" dirty="0">
                <a:solidFill>
                  <a:srgbClr val="3A3838"/>
                </a:solidFill>
              </a:rPr>
              <a:t>방식으로 보내서 </a:t>
            </a:r>
            <a:r>
              <a:rPr lang="en-US" altLang="ko-KR" dirty="0" err="1">
                <a:solidFill>
                  <a:srgbClr val="3A3838"/>
                </a:solidFill>
              </a:rPr>
              <a:t>getParameter</a:t>
            </a:r>
            <a:r>
              <a:rPr lang="ko-KR" altLang="en-US" dirty="0">
                <a:solidFill>
                  <a:srgbClr val="3A3838"/>
                </a:solidFill>
              </a:rPr>
              <a:t>로 읽는 구조가 적용되지 않았다</a:t>
            </a:r>
            <a:r>
              <a:rPr lang="en-US" altLang="ko-KR" dirty="0">
                <a:solidFill>
                  <a:srgbClr val="3A3838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3A3838"/>
                </a:solidFill>
              </a:rPr>
              <a:t>따라서</a:t>
            </a:r>
            <a:endParaRPr lang="en-US" altLang="ko-KR" dirty="0">
              <a:solidFill>
                <a:srgbClr val="3A3838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err="1">
                <a:solidFill>
                  <a:srgbClr val="3A3838"/>
                </a:solidFill>
              </a:rPr>
              <a:t>맵방식으로</a:t>
            </a:r>
            <a:r>
              <a:rPr lang="ko-KR" altLang="en-US" dirty="0">
                <a:solidFill>
                  <a:srgbClr val="3A3838"/>
                </a:solidFill>
              </a:rPr>
              <a:t> 데이터를 </a:t>
            </a:r>
            <a:r>
              <a:rPr lang="ko-KR" altLang="en-US" dirty="0" err="1">
                <a:solidFill>
                  <a:srgbClr val="3A3838"/>
                </a:solidFill>
              </a:rPr>
              <a:t>꺼내야했다</a:t>
            </a:r>
            <a:r>
              <a:rPr lang="en-US" altLang="ko-KR" dirty="0">
                <a:solidFill>
                  <a:srgbClr val="3A3838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>
                <a:solidFill>
                  <a:srgbClr val="3A3838"/>
                </a:solidFill>
              </a:rPr>
              <a:t>Encrypt</a:t>
            </a:r>
            <a:r>
              <a:rPr lang="ko-KR" altLang="en-US" dirty="0">
                <a:solidFill>
                  <a:srgbClr val="3A3838"/>
                </a:solidFill>
              </a:rPr>
              <a:t>래퍼의 </a:t>
            </a:r>
            <a:r>
              <a:rPr lang="en-US" altLang="ko-KR" dirty="0" err="1">
                <a:solidFill>
                  <a:srgbClr val="3A3838"/>
                </a:solidFill>
              </a:rPr>
              <a:t>getParameter</a:t>
            </a:r>
            <a:r>
              <a:rPr lang="en-US" altLang="ko-KR" dirty="0">
                <a:solidFill>
                  <a:srgbClr val="3A3838"/>
                </a:solidFill>
              </a:rPr>
              <a:t> </a:t>
            </a:r>
            <a:r>
              <a:rPr lang="ko-KR" altLang="en-US" dirty="0" err="1">
                <a:solidFill>
                  <a:srgbClr val="3A3838"/>
                </a:solidFill>
              </a:rPr>
              <a:t>오버라이드</a:t>
            </a:r>
            <a:r>
              <a:rPr lang="ko-KR" altLang="en-US" dirty="0">
                <a:solidFill>
                  <a:srgbClr val="3A3838"/>
                </a:solidFill>
              </a:rPr>
              <a:t> 적용 불가로 새로운 </a:t>
            </a:r>
            <a:r>
              <a:rPr lang="en-US" altLang="ko-KR" dirty="0">
                <a:solidFill>
                  <a:srgbClr val="3A3838"/>
                </a:solidFill>
              </a:rPr>
              <a:t>encrypt </a:t>
            </a:r>
            <a:r>
              <a:rPr lang="ko-KR" altLang="en-US" dirty="0">
                <a:solidFill>
                  <a:srgbClr val="3A3838"/>
                </a:solidFill>
              </a:rPr>
              <a:t>객체 생성해서 적용하였다</a:t>
            </a:r>
            <a:r>
              <a:rPr lang="en-US" altLang="ko-KR" dirty="0">
                <a:solidFill>
                  <a:srgbClr val="3A3838"/>
                </a:solidFill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1137981"/>
            <a:ext cx="5105400" cy="1190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052" y="163102"/>
            <a:ext cx="4066077" cy="217219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347187" y="4236983"/>
            <a:ext cx="3826846" cy="7010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8188036" y="4602369"/>
            <a:ext cx="1014153" cy="271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4422367" y="4988224"/>
            <a:ext cx="3643597" cy="16868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 flipV="1">
            <a:off x="2585258" y="2078182"/>
            <a:ext cx="1837109" cy="3753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617165" y="1755032"/>
            <a:ext cx="182238" cy="2460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51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217" y="418444"/>
            <a:ext cx="347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A3838"/>
                </a:solidFill>
              </a:rPr>
              <a:t>회원가입</a:t>
            </a:r>
            <a:endParaRPr lang="en-US" altLang="ko-KR" b="1" dirty="0">
              <a:solidFill>
                <a:srgbClr val="3A3838"/>
              </a:solidFill>
            </a:endParaRPr>
          </a:p>
          <a:p>
            <a:r>
              <a:rPr lang="en-US" altLang="ko-KR" b="1" dirty="0" err="1">
                <a:solidFill>
                  <a:srgbClr val="3A3838"/>
                </a:solidFill>
              </a:rPr>
              <a:t>Pk,Fk</a:t>
            </a:r>
            <a:r>
              <a:rPr lang="ko-KR" altLang="en-US" b="1" dirty="0">
                <a:solidFill>
                  <a:srgbClr val="3A3838"/>
                </a:solidFill>
              </a:rPr>
              <a:t> 관계에 따른 </a:t>
            </a:r>
            <a:r>
              <a:rPr lang="en-US" altLang="ko-KR" b="1" dirty="0">
                <a:solidFill>
                  <a:srgbClr val="3A3838"/>
                </a:solidFill>
              </a:rPr>
              <a:t>insert </a:t>
            </a:r>
            <a:r>
              <a:rPr lang="ko-KR" altLang="en-US" b="1" dirty="0">
                <a:solidFill>
                  <a:srgbClr val="3A3838"/>
                </a:solidFill>
              </a:rPr>
              <a:t>순서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7" y="2021749"/>
            <a:ext cx="5793028" cy="43282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726" y="1854200"/>
            <a:ext cx="3484751" cy="45700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7639" y="1235804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A3838"/>
                </a:solidFill>
              </a:rPr>
              <a:t>발생 순서를 고려하여 순서에 맞게 테이블 생성</a:t>
            </a:r>
          </a:p>
        </p:txBody>
      </p:sp>
    </p:spTree>
    <p:extLst>
      <p:ext uri="{BB962C8B-B14F-4D97-AF65-F5344CB8AC3E}">
        <p14:creationId xmlns:p14="http://schemas.microsoft.com/office/powerpoint/2010/main" val="34250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217" y="407445"/>
            <a:ext cx="347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A3838"/>
                </a:solidFill>
              </a:rPr>
              <a:t>회원가입 및 정보수정</a:t>
            </a:r>
            <a:endParaRPr lang="en-US" altLang="ko-KR" b="1" dirty="0">
              <a:solidFill>
                <a:srgbClr val="3A3838"/>
              </a:solidFill>
            </a:endParaRPr>
          </a:p>
          <a:p>
            <a:r>
              <a:rPr lang="ko-KR" altLang="en-US" b="1" dirty="0">
                <a:solidFill>
                  <a:srgbClr val="3A3838"/>
                </a:solidFill>
              </a:rPr>
              <a:t>비밀번호 중복 체크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5" y="1828896"/>
            <a:ext cx="7439025" cy="46386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8145" y="1853736"/>
            <a:ext cx="6558742" cy="2776451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8145" y="4688378"/>
            <a:ext cx="6168044" cy="164478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1615" y="532610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A3838"/>
                </a:solidFill>
              </a:rPr>
              <a:t>비밀번호 </a:t>
            </a:r>
            <a:r>
              <a:rPr lang="ko-KR" altLang="en-US" dirty="0" err="1">
                <a:solidFill>
                  <a:srgbClr val="3A3838"/>
                </a:solidFill>
              </a:rPr>
              <a:t>중복체크</a:t>
            </a:r>
            <a:endParaRPr lang="ko-KR" altLang="en-US" dirty="0">
              <a:solidFill>
                <a:srgbClr val="3A3838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4138" y="314177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A3838"/>
                </a:solidFill>
              </a:rPr>
              <a:t>비밀번호 유효성 검증</a:t>
            </a:r>
            <a:endParaRPr lang="en-US" altLang="ko-KR" dirty="0">
              <a:solidFill>
                <a:srgbClr val="3A3838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29263" y="4140200"/>
            <a:ext cx="3639070" cy="2709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217" y="393513"/>
            <a:ext cx="3474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A3838"/>
                </a:solidFill>
              </a:rPr>
              <a:t>Id, </a:t>
            </a:r>
            <a:r>
              <a:rPr lang="ko-KR" altLang="en-US" b="1" dirty="0">
                <a:solidFill>
                  <a:srgbClr val="3A3838"/>
                </a:solidFill>
              </a:rPr>
              <a:t>이름</a:t>
            </a:r>
            <a:r>
              <a:rPr lang="en-US" altLang="ko-KR" b="1" dirty="0">
                <a:solidFill>
                  <a:srgbClr val="3A3838"/>
                </a:solidFill>
              </a:rPr>
              <a:t>, </a:t>
            </a:r>
            <a:r>
              <a:rPr lang="ko-KR" altLang="en-US" b="1" dirty="0">
                <a:solidFill>
                  <a:srgbClr val="3A3838"/>
                </a:solidFill>
              </a:rPr>
              <a:t>주민번호</a:t>
            </a:r>
            <a:endParaRPr lang="en-US" altLang="ko-KR" b="1" dirty="0">
              <a:solidFill>
                <a:srgbClr val="3A3838"/>
              </a:solidFill>
            </a:endParaRPr>
          </a:p>
          <a:p>
            <a:r>
              <a:rPr lang="ko-KR" altLang="en-US" b="1" dirty="0">
                <a:solidFill>
                  <a:srgbClr val="3A3838"/>
                </a:solidFill>
              </a:rPr>
              <a:t>유효성 처리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306" y="716679"/>
            <a:ext cx="6283313" cy="58610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16778" y="2335876"/>
            <a:ext cx="2568633" cy="16625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3651" y="4290536"/>
            <a:ext cx="2568633" cy="16625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67396" y="5320146"/>
            <a:ext cx="2693324" cy="23035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01094" y="4258247"/>
            <a:ext cx="7360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3</a:t>
            </a:r>
            <a:r>
              <a:rPr lang="ko-KR" altLang="en-US" sz="900" b="1" dirty="0">
                <a:solidFill>
                  <a:srgbClr val="FF0000"/>
                </a:solidFill>
              </a:rPr>
              <a:t>글자 이상</a:t>
            </a:r>
          </a:p>
        </p:txBody>
      </p:sp>
    </p:spTree>
    <p:extLst>
      <p:ext uri="{BB962C8B-B14F-4D97-AF65-F5344CB8AC3E}">
        <p14:creationId xmlns:p14="http://schemas.microsoft.com/office/powerpoint/2010/main" val="42550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황준호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217" y="532013"/>
            <a:ext cx="34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3A3838"/>
                </a:solidFill>
              </a:rPr>
              <a:t>페이징</a:t>
            </a:r>
            <a:r>
              <a:rPr lang="ko-KR" altLang="en-US" b="1" dirty="0">
                <a:solidFill>
                  <a:srgbClr val="3A3838"/>
                </a:solidFill>
              </a:rPr>
              <a:t> 처리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13" y="1988444"/>
            <a:ext cx="4609891" cy="37465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90" y="1988444"/>
            <a:ext cx="3631223" cy="3746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34902" y="147320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3A3838"/>
                </a:solidFill>
              </a:rPr>
              <a:t>페이징</a:t>
            </a:r>
            <a:r>
              <a:rPr lang="ko-KR" altLang="en-US" b="1" dirty="0">
                <a:solidFill>
                  <a:srgbClr val="3A3838"/>
                </a:solidFill>
              </a:rPr>
              <a:t> </a:t>
            </a:r>
            <a:r>
              <a:rPr lang="ko-KR" altLang="en-US" b="1" dirty="0" err="1">
                <a:solidFill>
                  <a:srgbClr val="3A3838"/>
                </a:solidFill>
              </a:rPr>
              <a:t>상세검색</a:t>
            </a:r>
            <a:r>
              <a:rPr lang="ko-KR" altLang="en-US" b="1" dirty="0">
                <a:solidFill>
                  <a:srgbClr val="3A3838"/>
                </a:solidFill>
              </a:rPr>
              <a:t> 처리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858" y="1473200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3A3838"/>
                </a:solidFill>
              </a:rPr>
              <a:t>페이징의</a:t>
            </a:r>
            <a:r>
              <a:rPr lang="ko-KR" altLang="en-US" b="1" dirty="0">
                <a:solidFill>
                  <a:srgbClr val="3A3838"/>
                </a:solidFill>
              </a:rPr>
              <a:t> </a:t>
            </a:r>
            <a:r>
              <a:rPr lang="ko-KR" altLang="en-US" b="1" dirty="0" err="1">
                <a:solidFill>
                  <a:srgbClr val="3A3838"/>
                </a:solidFill>
              </a:rPr>
              <a:t>공통부분</a:t>
            </a:r>
            <a:r>
              <a:rPr lang="ko-KR" altLang="en-US" b="1" dirty="0">
                <a:solidFill>
                  <a:srgbClr val="3A3838"/>
                </a:solidFill>
              </a:rPr>
              <a:t> </a:t>
            </a:r>
            <a:r>
              <a:rPr lang="ko-KR" altLang="en-US" b="1" dirty="0" err="1">
                <a:solidFill>
                  <a:srgbClr val="3A3838"/>
                </a:solidFill>
              </a:rPr>
              <a:t>클래스화</a:t>
            </a:r>
            <a:endParaRPr lang="ko-KR" altLang="en-US" b="1" dirty="0">
              <a:solidFill>
                <a:srgbClr val="3A3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0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10836442" y="156411"/>
            <a:ext cx="1219200" cy="5020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smtClean="0">
                <a:solidFill>
                  <a:srgbClr val="3A3838"/>
                </a:solidFill>
              </a:rPr>
              <a:t>황준호</a:t>
            </a:r>
            <a:endParaRPr lang="ko-KR" altLang="en-US" sz="2400" dirty="0">
              <a:solidFill>
                <a:srgbClr val="3A3838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830" y="407445"/>
            <a:ext cx="347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3A3838"/>
                </a:solidFill>
              </a:rPr>
              <a:t>메뉴리스트</a:t>
            </a:r>
            <a:r>
              <a:rPr lang="ko-KR" altLang="en-US" b="1" dirty="0">
                <a:solidFill>
                  <a:srgbClr val="3A3838"/>
                </a:solidFill>
              </a:rPr>
              <a:t> </a:t>
            </a:r>
            <a:r>
              <a:rPr lang="en-US" altLang="ko-KR" b="1" dirty="0">
                <a:solidFill>
                  <a:srgbClr val="3A3838"/>
                </a:solidFill>
              </a:rPr>
              <a:t>– multipart form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30" y="3317575"/>
            <a:ext cx="3582327" cy="30340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4775" y="2837368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3A3838"/>
                </a:solidFill>
              </a:rPr>
              <a:t>전송후</a:t>
            </a:r>
            <a:r>
              <a:rPr lang="ko-KR" altLang="en-US" dirty="0">
                <a:solidFill>
                  <a:srgbClr val="3A3838"/>
                </a:solidFill>
              </a:rPr>
              <a:t> </a:t>
            </a:r>
            <a:r>
              <a:rPr lang="ko-KR" altLang="en-US" dirty="0" err="1">
                <a:solidFill>
                  <a:srgbClr val="3A3838"/>
                </a:solidFill>
              </a:rPr>
              <a:t>서블릿에서</a:t>
            </a:r>
            <a:r>
              <a:rPr lang="ko-KR" altLang="en-US" dirty="0">
                <a:solidFill>
                  <a:srgbClr val="3A3838"/>
                </a:solidFill>
              </a:rPr>
              <a:t> 받아주는 형태 확인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58" y="3822761"/>
            <a:ext cx="5347742" cy="25288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858" y="165766"/>
            <a:ext cx="4434735" cy="34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FDD8BBD-700A-41E8-AF27-3053E82F8C0B}"/>
              </a:ext>
            </a:extLst>
          </p:cNvPr>
          <p:cNvSpPr txBox="1"/>
          <p:nvPr/>
        </p:nvSpPr>
        <p:spPr>
          <a:xfrm>
            <a:off x="223326" y="15753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 smtClean="0">
                <a:cs typeface="Arial"/>
              </a:rPr>
              <a:t>PC </a:t>
            </a:r>
            <a:r>
              <a:rPr lang="ko-KR" altLang="en-US" b="1" dirty="0" smtClean="0">
                <a:cs typeface="Arial"/>
              </a:rPr>
              <a:t>주문관리 </a:t>
            </a:r>
            <a:r>
              <a:rPr lang="en-US" altLang="ko-KR" b="1" dirty="0" smtClean="0">
                <a:cs typeface="Arial"/>
              </a:rPr>
              <a:t>(</a:t>
            </a:r>
            <a:r>
              <a:rPr lang="ko-KR" altLang="en-US" b="1" dirty="0" smtClean="0">
                <a:cs typeface="Arial"/>
              </a:rPr>
              <a:t>배달</a:t>
            </a:r>
            <a:r>
              <a:rPr lang="en-US" altLang="ko-KR" b="1" dirty="0" smtClean="0">
                <a:cs typeface="Arial"/>
              </a:rPr>
              <a:t>)</a:t>
            </a:r>
            <a:endParaRPr lang="ko-KR" altLang="en-US" b="1" dirty="0">
              <a:cs typeface="Arial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1FEE4A3D-03EE-4853-9D01-48CD639DF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 smtClean="0"/>
              <a:t>황주희</a:t>
            </a:r>
            <a:endParaRPr lang="ko-KR" altLang="en-US" sz="2400" dirty="0">
              <a:cs typeface="Arial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7" y="815525"/>
            <a:ext cx="3561254" cy="17703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37" y="2698931"/>
            <a:ext cx="3526892" cy="175046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094" y="757280"/>
            <a:ext cx="3743864" cy="185716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393" y="691968"/>
            <a:ext cx="1909730" cy="163025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23" y="4619154"/>
            <a:ext cx="3516882" cy="1740866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890242" y="1013811"/>
            <a:ext cx="836763" cy="2692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693597" y="2868688"/>
            <a:ext cx="974786" cy="2609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544148" y="4766530"/>
            <a:ext cx="992379" cy="2285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endCxn id="26" idx="0"/>
          </p:cNvCxnSpPr>
          <p:nvPr/>
        </p:nvCxnSpPr>
        <p:spPr>
          <a:xfrm>
            <a:off x="1474831" y="1283058"/>
            <a:ext cx="706159" cy="158563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6" idx="6"/>
            <a:endCxn id="27" idx="2"/>
          </p:cNvCxnSpPr>
          <p:nvPr/>
        </p:nvCxnSpPr>
        <p:spPr>
          <a:xfrm flipH="1">
            <a:off x="2544148" y="2999146"/>
            <a:ext cx="124235" cy="188163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2675676" y="1560486"/>
            <a:ext cx="497119" cy="188886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stCxn id="41" idx="6"/>
          </p:cNvCxnSpPr>
          <p:nvPr/>
        </p:nvCxnSpPr>
        <p:spPr>
          <a:xfrm>
            <a:off x="3172795" y="1654929"/>
            <a:ext cx="2453732" cy="141010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 flipV="1">
            <a:off x="2065273" y="1583729"/>
            <a:ext cx="391995" cy="14777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7"/>
            <a:endCxn id="23" idx="1"/>
          </p:cNvCxnSpPr>
          <p:nvPr/>
        </p:nvCxnSpPr>
        <p:spPr>
          <a:xfrm flipV="1">
            <a:off x="2399862" y="1507097"/>
            <a:ext cx="6233531" cy="202762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896" y="2690094"/>
            <a:ext cx="4106920" cy="230494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8613" y="3013797"/>
            <a:ext cx="4299290" cy="35683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123722" y="312960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Servlet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5731" y="28144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JSP</a:t>
            </a:r>
            <a:endParaRPr lang="ko-KR" altLang="en-US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7522234" y="6360020"/>
            <a:ext cx="27604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61825" y="5788325"/>
            <a:ext cx="3676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Tab</a:t>
            </a:r>
            <a:r>
              <a:rPr lang="ko-KR" altLang="en-US" dirty="0" smtClean="0"/>
              <a:t>마다 다른 </a:t>
            </a:r>
            <a:r>
              <a:rPr lang="en-US" altLang="ko-KR" dirty="0" err="1" smtClean="0"/>
              <a:t>ordercode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servlet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분기처리하여</a:t>
            </a:r>
            <a:r>
              <a:rPr lang="ko-KR" altLang="en-US" dirty="0" smtClean="0"/>
              <a:t> 받은 후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값 변경 후 </a:t>
            </a:r>
            <a:r>
              <a:rPr lang="en-US" altLang="ko-KR" dirty="0" smtClean="0"/>
              <a:t>redirect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보냄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6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FDD8BBD-700A-41E8-AF27-3053E82F8C0B}"/>
              </a:ext>
            </a:extLst>
          </p:cNvPr>
          <p:cNvSpPr txBox="1"/>
          <p:nvPr/>
        </p:nvSpPr>
        <p:spPr>
          <a:xfrm>
            <a:off x="223326" y="15753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 smtClean="0">
                <a:cs typeface="Arial"/>
              </a:rPr>
              <a:t>PC </a:t>
            </a:r>
            <a:r>
              <a:rPr lang="ko-KR" altLang="en-US" b="1" dirty="0" smtClean="0">
                <a:cs typeface="Arial"/>
              </a:rPr>
              <a:t>주문관리 </a:t>
            </a:r>
            <a:r>
              <a:rPr lang="en-US" altLang="ko-KR" b="1" dirty="0" smtClean="0">
                <a:cs typeface="Arial"/>
              </a:rPr>
              <a:t>(</a:t>
            </a:r>
            <a:r>
              <a:rPr lang="ko-KR" altLang="en-US" b="1" dirty="0" smtClean="0">
                <a:cs typeface="Arial"/>
              </a:rPr>
              <a:t>픽업</a:t>
            </a:r>
            <a:r>
              <a:rPr lang="en-US" altLang="ko-KR" b="1" dirty="0" smtClean="0">
                <a:cs typeface="Arial"/>
              </a:rPr>
              <a:t>)</a:t>
            </a:r>
            <a:endParaRPr lang="ko-KR" altLang="en-US" b="1" dirty="0">
              <a:cs typeface="Arial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="" xmlns:a16="http://schemas.microsoft.com/office/drawing/2014/main" id="{1FEE4A3D-03EE-4853-9D01-48CD639DF2FD}"/>
              </a:ext>
            </a:extLst>
          </p:cNvPr>
          <p:cNvSpPr txBox="1">
            <a:spLocks/>
          </p:cNvSpPr>
          <p:nvPr/>
        </p:nvSpPr>
        <p:spPr>
          <a:xfrm>
            <a:off x="10836442" y="156411"/>
            <a:ext cx="1219200" cy="502068"/>
          </a:xfrm>
          <a:prstGeom prst="rect">
            <a:avLst/>
          </a:prstGeom>
        </p:spPr>
        <p:txBody>
          <a:bodyPr lIns="91440" tIns="45720" rIns="91440" bIns="4572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smtClean="0"/>
              <a:t>황주희</a:t>
            </a:r>
            <a:endParaRPr lang="ko-KR" altLang="en-US" sz="2400" dirty="0">
              <a:cs typeface="Arial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6" y="3756145"/>
            <a:ext cx="4453779" cy="21874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6" y="1236333"/>
            <a:ext cx="4494003" cy="221423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04" y="1236333"/>
            <a:ext cx="4635612" cy="2286419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879894" y="1375438"/>
            <a:ext cx="1397479" cy="5088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058837" y="3905625"/>
            <a:ext cx="1397479" cy="5088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068837" y="1375438"/>
            <a:ext cx="1397479" cy="5088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430" y="3661857"/>
            <a:ext cx="4557886" cy="2240961"/>
          </a:xfrm>
          <a:prstGeom prst="rect">
            <a:avLst/>
          </a:prstGeom>
        </p:spPr>
      </p:pic>
      <p:cxnSp>
        <p:nvCxnSpPr>
          <p:cNvPr id="35" name="직선 화살표 연결선 34"/>
          <p:cNvCxnSpPr/>
          <p:nvPr/>
        </p:nvCxnSpPr>
        <p:spPr>
          <a:xfrm>
            <a:off x="1613140" y="1884261"/>
            <a:ext cx="913875" cy="2021364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33" idx="2"/>
          </p:cNvCxnSpPr>
          <p:nvPr/>
        </p:nvCxnSpPr>
        <p:spPr>
          <a:xfrm flipV="1">
            <a:off x="3074657" y="1629850"/>
            <a:ext cx="4994180" cy="2275776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8446272" y="2276498"/>
            <a:ext cx="497119" cy="28467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>
            <a:stCxn id="37" idx="4"/>
          </p:cNvCxnSpPr>
          <p:nvPr/>
        </p:nvCxnSpPr>
        <p:spPr>
          <a:xfrm flipH="1">
            <a:off x="7513609" y="2561170"/>
            <a:ext cx="1181223" cy="194181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29" y="3751173"/>
            <a:ext cx="24098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FDD8BBD-700A-41E8-AF27-3053E82F8C0B}"/>
              </a:ext>
            </a:extLst>
          </p:cNvPr>
          <p:cNvSpPr txBox="1"/>
          <p:nvPr/>
        </p:nvSpPr>
        <p:spPr>
          <a:xfrm>
            <a:off x="223326" y="15753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dirty="0" smtClean="0">
                <a:solidFill>
                  <a:srgbClr val="3A3838"/>
                </a:solidFill>
                <a:cs typeface="Arial"/>
              </a:rPr>
              <a:t>PC </a:t>
            </a:r>
            <a:r>
              <a:rPr lang="ko-KR" altLang="en-US" b="1" dirty="0" smtClean="0">
                <a:solidFill>
                  <a:srgbClr val="3A3838"/>
                </a:solidFill>
                <a:cs typeface="Arial"/>
              </a:rPr>
              <a:t>주문관리 </a:t>
            </a:r>
            <a:r>
              <a:rPr lang="en-US" altLang="ko-KR" b="1" dirty="0" smtClean="0">
                <a:solidFill>
                  <a:srgbClr val="3A3838"/>
                </a:solidFill>
                <a:cs typeface="Arial"/>
              </a:rPr>
              <a:t>(</a:t>
            </a:r>
            <a:r>
              <a:rPr lang="ko-KR" altLang="en-US" b="1" dirty="0" smtClean="0">
                <a:solidFill>
                  <a:srgbClr val="3A3838"/>
                </a:solidFill>
                <a:cs typeface="Arial"/>
              </a:rPr>
              <a:t>픽업 </a:t>
            </a:r>
            <a:r>
              <a:rPr lang="en-US" altLang="ko-KR" b="1" dirty="0" smtClean="0">
                <a:solidFill>
                  <a:srgbClr val="3A3838"/>
                </a:solidFill>
                <a:cs typeface="Arial"/>
              </a:rPr>
              <a:t>-&gt; </a:t>
            </a:r>
            <a:r>
              <a:rPr lang="ko-KR" altLang="en-US" b="1" dirty="0" smtClean="0">
                <a:solidFill>
                  <a:srgbClr val="3A3838"/>
                </a:solidFill>
                <a:cs typeface="Arial"/>
              </a:rPr>
              <a:t>고객 블랙리스트 처리</a:t>
            </a:r>
            <a:r>
              <a:rPr lang="en-US" altLang="ko-KR" b="1" dirty="0" smtClean="0">
                <a:solidFill>
                  <a:srgbClr val="3A3838"/>
                </a:solidFill>
                <a:cs typeface="Arial"/>
              </a:rPr>
              <a:t>)</a:t>
            </a:r>
            <a:endParaRPr lang="ko-KR" altLang="en-US" b="1" dirty="0">
              <a:solidFill>
                <a:srgbClr val="3A3838"/>
              </a:solidFill>
              <a:cs typeface="Arial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1FEE4A3D-03EE-4853-9D01-48CD639DF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 smtClean="0"/>
              <a:t>황주희</a:t>
            </a:r>
            <a:endParaRPr lang="ko-KR" altLang="en-US" sz="2400" dirty="0">
              <a:cs typeface="Arial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0" y="940280"/>
            <a:ext cx="5467638" cy="4192438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966158" y="3148641"/>
            <a:ext cx="1181819" cy="4140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31" y="5546136"/>
            <a:ext cx="8410575" cy="13335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546785" y="5546136"/>
            <a:ext cx="3640348" cy="1061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234315" y="746998"/>
            <a:ext cx="5980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블랙리스트 기준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현금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픽업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카운트시</a:t>
            </a:r>
            <a:r>
              <a:rPr lang="ko-KR" altLang="en-US" dirty="0" smtClean="0"/>
              <a:t> 블랙리스트 날짜와 여부가 </a:t>
            </a:r>
            <a:r>
              <a:rPr lang="en-US" altLang="ko-KR" dirty="0" smtClean="0"/>
              <a:t>N</a:t>
            </a:r>
            <a:r>
              <a:rPr lang="en-US" altLang="ko-KR" dirty="0" smtClean="0">
                <a:sym typeface="Wingdings" panose="05000000000000000000" pitchFamily="2" charset="2"/>
              </a:rPr>
              <a:t> Y </a:t>
            </a:r>
            <a:r>
              <a:rPr lang="ko-KR" altLang="en-US" dirty="0" smtClean="0">
                <a:sym typeface="Wingdings" panose="05000000000000000000" pitchFamily="2" charset="2"/>
              </a:rPr>
              <a:t>로 변경됨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326" y="1720646"/>
            <a:ext cx="4229100" cy="2409825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6661320" y="2047355"/>
            <a:ext cx="1746559" cy="19133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1" idx="6"/>
            <a:endCxn id="26" idx="2"/>
          </p:cNvCxnSpPr>
          <p:nvPr/>
        </p:nvCxnSpPr>
        <p:spPr>
          <a:xfrm flipV="1">
            <a:off x="2147977" y="3004009"/>
            <a:ext cx="4513343" cy="3516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3"/>
          </p:cNvCxnSpPr>
          <p:nvPr/>
        </p:nvCxnSpPr>
        <p:spPr>
          <a:xfrm>
            <a:off x="6917098" y="3680466"/>
            <a:ext cx="363596" cy="185736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6677" y="57094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0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="" xmlns:a16="http://schemas.microsoft.com/office/drawing/2014/main" id="{1FEE4A3D-03EE-4853-9D01-48CD639DF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 smtClean="0"/>
              <a:t>황주희</a:t>
            </a:r>
            <a:endParaRPr lang="ko-KR" altLang="en-US" sz="2400" dirty="0">
              <a:cs typeface="Arial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3" y="902283"/>
            <a:ext cx="4061501" cy="213421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3" y="3541280"/>
            <a:ext cx="4140679" cy="20466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388" y="3665867"/>
            <a:ext cx="5930030" cy="285440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37660" y="369138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&lt;DAO&gt;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191" y="94157"/>
            <a:ext cx="4855774" cy="31764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57147" y="4738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&lt;JSP&gt;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1121434" y="4060720"/>
            <a:ext cx="474453" cy="3301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6"/>
          </p:cNvCxnSpPr>
          <p:nvPr/>
        </p:nvCxnSpPr>
        <p:spPr>
          <a:xfrm flipV="1">
            <a:off x="1595887" y="843145"/>
            <a:ext cx="3605841" cy="33826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5" idx="5"/>
          </p:cNvCxnSpPr>
          <p:nvPr/>
        </p:nvCxnSpPr>
        <p:spPr>
          <a:xfrm flipV="1">
            <a:off x="1526405" y="4060720"/>
            <a:ext cx="3886829" cy="2817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20467" y="785566"/>
            <a:ext cx="263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월별 분기처리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FDD8BBD-700A-41E8-AF27-3053E82F8C0B}"/>
              </a:ext>
            </a:extLst>
          </p:cNvPr>
          <p:cNvSpPr txBox="1"/>
          <p:nvPr/>
        </p:nvSpPr>
        <p:spPr>
          <a:xfrm>
            <a:off x="223326" y="13165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dirty="0" smtClean="0">
                <a:solidFill>
                  <a:srgbClr val="3A3838"/>
                </a:solidFill>
                <a:cs typeface="Arial"/>
              </a:rPr>
              <a:t>업체 매출 관리</a:t>
            </a:r>
            <a:r>
              <a:rPr lang="en-US" altLang="ko-KR" b="1" dirty="0" smtClean="0">
                <a:solidFill>
                  <a:srgbClr val="3A3838"/>
                </a:solidFill>
                <a:cs typeface="Arial"/>
              </a:rPr>
              <a:t>( </a:t>
            </a:r>
            <a:r>
              <a:rPr lang="ko-KR" altLang="en-US" b="1" dirty="0" smtClean="0">
                <a:solidFill>
                  <a:srgbClr val="3A3838"/>
                </a:solidFill>
                <a:cs typeface="Arial"/>
              </a:rPr>
              <a:t>일 </a:t>
            </a:r>
            <a:r>
              <a:rPr lang="en-US" altLang="ko-KR" b="1" dirty="0" smtClean="0">
                <a:solidFill>
                  <a:srgbClr val="3A3838"/>
                </a:solidFill>
                <a:cs typeface="Arial"/>
              </a:rPr>
              <a:t>/ </a:t>
            </a:r>
            <a:r>
              <a:rPr lang="ko-KR" altLang="en-US" b="1" dirty="0" smtClean="0">
                <a:solidFill>
                  <a:srgbClr val="3A3838"/>
                </a:solidFill>
                <a:cs typeface="Arial"/>
              </a:rPr>
              <a:t>월</a:t>
            </a:r>
            <a:r>
              <a:rPr lang="en-US" altLang="ko-KR" b="1" dirty="0" smtClean="0">
                <a:solidFill>
                  <a:srgbClr val="3A3838"/>
                </a:solidFill>
                <a:cs typeface="Arial"/>
              </a:rPr>
              <a:t>)</a:t>
            </a:r>
            <a:endParaRPr lang="ko-KR" altLang="en-US" b="1" dirty="0">
              <a:solidFill>
                <a:srgbClr val="3A3838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8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FDFC">
              <a:alpha val="66000"/>
            </a:srgbClr>
          </a:solidFill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01 </a:t>
            </a:r>
            <a:r>
              <a:rPr lang="ko-KR" altLang="en-US" b="1" dirty="0">
                <a:solidFill>
                  <a:schemeClr val="bg1"/>
                </a:solidFill>
              </a:rPr>
              <a:t>프로젝트 소개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3254345" y="900669"/>
            <a:ext cx="5683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150" dirty="0" err="1">
                <a:solidFill>
                  <a:schemeClr val="accent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babmokja</a:t>
            </a:r>
            <a:endParaRPr lang="ko-KR" altLang="en-US" sz="8000" dirty="0">
              <a:solidFill>
                <a:schemeClr val="accent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0756" y="2300058"/>
            <a:ext cx="793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강남권 식당을 대상으로 배달</a:t>
            </a:r>
            <a:r>
              <a:rPr lang="en-US" altLang="ko-KR" sz="2800" b="1" dirty="0">
                <a:solidFill>
                  <a:schemeClr val="accent2"/>
                </a:solidFill>
              </a:rPr>
              <a:t>, </a:t>
            </a:r>
            <a:r>
              <a:rPr lang="ko-KR" altLang="en-US" sz="2800" b="1" dirty="0" smtClean="0">
                <a:solidFill>
                  <a:schemeClr val="accent2"/>
                </a:solidFill>
              </a:rPr>
              <a:t>픽업 </a:t>
            </a:r>
            <a:r>
              <a:rPr lang="ko-KR" altLang="en-US" sz="2800" b="1" dirty="0">
                <a:solidFill>
                  <a:schemeClr val="accent2"/>
                </a:solidFill>
              </a:rPr>
              <a:t>사이트</a:t>
            </a:r>
          </a:p>
        </p:txBody>
      </p:sp>
      <p:sp>
        <p:nvSpPr>
          <p:cNvPr id="21" name="타원 20"/>
          <p:cNvSpPr/>
          <p:nvPr/>
        </p:nvSpPr>
        <p:spPr>
          <a:xfrm>
            <a:off x="1235130" y="4861479"/>
            <a:ext cx="1510987" cy="15179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192527" y="5040420"/>
            <a:ext cx="1510987" cy="15179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9149924" y="4861479"/>
            <a:ext cx="1510987" cy="15179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33505" y="5435793"/>
            <a:ext cx="71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배달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97352" y="5614734"/>
            <a:ext cx="7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픽업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46840" y="5337735"/>
            <a:ext cx="71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픽업예약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342197" y="3193828"/>
            <a:ext cx="1189092" cy="118909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52" y="3423237"/>
            <a:ext cx="678782" cy="730273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화살표 연결선 9"/>
          <p:cNvCxnSpPr>
            <a:endCxn id="22" idx="0"/>
          </p:cNvCxnSpPr>
          <p:nvPr/>
        </p:nvCxnSpPr>
        <p:spPr>
          <a:xfrm>
            <a:off x="5936743" y="4561860"/>
            <a:ext cx="11278" cy="478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endCxn id="23" idx="1"/>
          </p:cNvCxnSpPr>
          <p:nvPr/>
        </p:nvCxnSpPr>
        <p:spPr>
          <a:xfrm>
            <a:off x="6391688" y="4201387"/>
            <a:ext cx="2979515" cy="8823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7" idx="3"/>
            <a:endCxn id="21" idx="7"/>
          </p:cNvCxnSpPr>
          <p:nvPr/>
        </p:nvCxnSpPr>
        <p:spPr>
          <a:xfrm flipH="1">
            <a:off x="2524838" y="4208782"/>
            <a:ext cx="2991497" cy="874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97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FDD8BBD-700A-41E8-AF27-3053E82F8C0B}"/>
              </a:ext>
            </a:extLst>
          </p:cNvPr>
          <p:cNvSpPr txBox="1"/>
          <p:nvPr/>
        </p:nvSpPr>
        <p:spPr>
          <a:xfrm>
            <a:off x="223326" y="15753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dirty="0" smtClean="0">
                <a:solidFill>
                  <a:srgbClr val="3A3838"/>
                </a:solidFill>
                <a:cs typeface="Arial"/>
              </a:rPr>
              <a:t>업체</a:t>
            </a:r>
            <a:r>
              <a:rPr lang="en-US" altLang="ko-KR" b="1" dirty="0">
                <a:solidFill>
                  <a:srgbClr val="3A3838"/>
                </a:solidFill>
                <a:cs typeface="Arial"/>
              </a:rPr>
              <a:t> </a:t>
            </a:r>
            <a:r>
              <a:rPr lang="en-US" altLang="ko-KR" b="1" dirty="0" smtClean="0">
                <a:solidFill>
                  <a:srgbClr val="3A3838"/>
                </a:solidFill>
                <a:cs typeface="Arial"/>
              </a:rPr>
              <a:t>1</a:t>
            </a:r>
            <a:r>
              <a:rPr lang="ko-KR" altLang="en-US" b="1" dirty="0" smtClean="0">
                <a:solidFill>
                  <a:srgbClr val="3A3838"/>
                </a:solidFill>
                <a:cs typeface="Arial"/>
              </a:rPr>
              <a:t>대</a:t>
            </a:r>
            <a:r>
              <a:rPr lang="en-US" altLang="ko-KR" b="1" dirty="0" smtClean="0">
                <a:solidFill>
                  <a:srgbClr val="3A3838"/>
                </a:solidFill>
                <a:cs typeface="Arial"/>
              </a:rPr>
              <a:t>1 </a:t>
            </a:r>
            <a:r>
              <a:rPr lang="ko-KR" altLang="en-US" b="1" dirty="0" smtClean="0">
                <a:solidFill>
                  <a:srgbClr val="3A3838"/>
                </a:solidFill>
                <a:cs typeface="Arial"/>
              </a:rPr>
              <a:t>문의 게시판</a:t>
            </a:r>
            <a:endParaRPr lang="ko-KR" altLang="en-US" b="1" dirty="0">
              <a:solidFill>
                <a:srgbClr val="3A3838"/>
              </a:solidFill>
              <a:cs typeface="Arial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="" xmlns:a16="http://schemas.microsoft.com/office/drawing/2014/main" id="{1FEE4A3D-03EE-4853-9D01-48CD639DF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 smtClean="0"/>
              <a:t>황주희</a:t>
            </a:r>
            <a:endParaRPr lang="ko-KR" altLang="en-US" sz="2400" dirty="0">
              <a:cs typeface="Arial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26" y="658479"/>
            <a:ext cx="4915447" cy="24244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6" y="3298046"/>
            <a:ext cx="4915447" cy="26574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136" y="658479"/>
            <a:ext cx="5607170" cy="27685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745" y="4280140"/>
            <a:ext cx="7348897" cy="23200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62846" y="5676821"/>
            <a:ext cx="3203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Servlet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댓글과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보드글을</a:t>
            </a:r>
            <a:r>
              <a:rPr lang="ko-KR" altLang="en-US" dirty="0" smtClean="0"/>
              <a:t> 따로 </a:t>
            </a:r>
            <a:r>
              <a:rPr lang="en-US" altLang="ko-KR" dirty="0" smtClean="0"/>
              <a:t>DTO</a:t>
            </a:r>
            <a:r>
              <a:rPr lang="ko-KR" altLang="en-US" dirty="0" smtClean="0"/>
              <a:t>에 담아 </a:t>
            </a:r>
            <a:r>
              <a:rPr lang="en-US" altLang="ko-KR" dirty="0" smtClean="0"/>
              <a:t>JSP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댓글유무에</a:t>
            </a:r>
            <a:r>
              <a:rPr lang="ko-KR" altLang="en-US" dirty="0" smtClean="0"/>
              <a:t> 따라 출력을 다르게 </a:t>
            </a:r>
            <a:r>
              <a:rPr lang="ko-KR" altLang="en-US" dirty="0"/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2554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91290" y="2954105"/>
            <a:ext cx="2746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FFFFFF"/>
                </a:solidFill>
              </a:rPr>
              <a:t>관리자</a:t>
            </a:r>
            <a:endParaRPr lang="ko-KR" altLang="en-US" sz="4800" b="1" dirty="0">
              <a:solidFill>
                <a:srgbClr val="FFFFFF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rgbClr val="FFFFFF"/>
                  </a:solidFill>
                </a:rPr>
                <a:t>[</a:t>
              </a:r>
              <a:endParaRPr lang="ko-KR" altLang="en-US" sz="13800" b="1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rgbClr val="FFFFFF"/>
                  </a:solidFill>
                </a:rPr>
                <a:t>]</a:t>
              </a:r>
              <a:endParaRPr lang="ko-KR" altLang="en-US" sz="138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48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FDD8BBD-700A-41E8-AF27-3053E82F8C0B}"/>
              </a:ext>
            </a:extLst>
          </p:cNvPr>
          <p:cNvSpPr txBox="1"/>
          <p:nvPr/>
        </p:nvSpPr>
        <p:spPr>
          <a:xfrm>
            <a:off x="223326" y="15753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dirty="0">
                <a:cs typeface="Arial"/>
              </a:rPr>
              <a:t>정보 조회 페이지</a:t>
            </a:r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1FEE4A3D-03EE-4853-9D01-48CD639DF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/>
              <a:t>손성훈</a:t>
            </a:r>
            <a:endParaRPr lang="ko-KR" altLang="en-US" sz="2400" dirty="0">
              <a:cs typeface="Arial"/>
            </a:endParaRPr>
          </a:p>
        </p:txBody>
      </p:sp>
      <p:pic>
        <p:nvPicPr>
          <p:cNvPr id="8" name="그림 8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4EE0DDAA-585E-4632-B229-9B347AA8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569413"/>
            <a:ext cx="6418262" cy="2941048"/>
          </a:xfrm>
          <a:prstGeom prst="rect">
            <a:avLst/>
          </a:prstGeom>
        </p:spPr>
      </p:pic>
      <p:pic>
        <p:nvPicPr>
          <p:cNvPr id="9" name="그림 9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F6CCF702-3D7E-427F-81AA-4E3441EBC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4125453"/>
            <a:ext cx="6418262" cy="2671092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="" xmlns:a16="http://schemas.microsoft.com/office/drawing/2014/main" id="{5773805B-B243-4D39-A0C1-4A8C8A11C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462" y="832948"/>
            <a:ext cx="5203825" cy="1143979"/>
          </a:xfrm>
          <a:prstGeom prst="rect">
            <a:avLst/>
          </a:prstGeom>
        </p:spPr>
      </p:pic>
      <p:sp>
        <p:nvSpPr>
          <p:cNvPr id="12" name="오른쪽 화살표 7">
            <a:extLst>
              <a:ext uri="{FF2B5EF4-FFF2-40B4-BE49-F238E27FC236}">
                <a16:creationId xmlns="" xmlns:a16="http://schemas.microsoft.com/office/drawing/2014/main" id="{94747522-629A-4251-8164-BEE5F5AD79EA}"/>
              </a:ext>
            </a:extLst>
          </p:cNvPr>
          <p:cNvSpPr/>
          <p:nvPr/>
        </p:nvSpPr>
        <p:spPr>
          <a:xfrm rot="5400000">
            <a:off x="3331920" y="3721747"/>
            <a:ext cx="389391" cy="229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D7F468E-AC9B-4281-B262-4A8EA450EC1A}"/>
              </a:ext>
            </a:extLst>
          </p:cNvPr>
          <p:cNvSpPr txBox="1"/>
          <p:nvPr/>
        </p:nvSpPr>
        <p:spPr>
          <a:xfrm>
            <a:off x="3677305" y="3660839"/>
            <a:ext cx="330250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/>
              <a:t>페이지 버튼으로 페이지 이동이 가능</a:t>
            </a:r>
            <a:endParaRPr lang="ko-KR" altLang="en-US" sz="1400" dirty="0"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F45F39B-FDBB-4CBE-BCCB-8B435E170A9A}"/>
              </a:ext>
            </a:extLst>
          </p:cNvPr>
          <p:cNvSpPr txBox="1"/>
          <p:nvPr/>
        </p:nvSpPr>
        <p:spPr>
          <a:xfrm>
            <a:off x="7955618" y="2168588"/>
            <a:ext cx="38581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cs typeface="Arial"/>
              </a:rPr>
              <a:t>원하는 카테고리에 해당하는 검색기능도 제공</a:t>
            </a:r>
          </a:p>
        </p:txBody>
      </p:sp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72FBFAB5-48DA-4D04-89C9-1D3304638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713" y="2654423"/>
            <a:ext cx="3489325" cy="3470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6CB9F4B-92D8-40E0-9635-E3BABB3FCD8A}"/>
              </a:ext>
            </a:extLst>
          </p:cNvPr>
          <p:cNvSpPr txBox="1"/>
          <p:nvPr/>
        </p:nvSpPr>
        <p:spPr>
          <a:xfrm>
            <a:off x="8034993" y="6304026"/>
            <a:ext cx="38581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cs typeface="Arial"/>
              </a:rPr>
              <a:t>해당 데이터의 상세정보 또한 조회가 가능</a:t>
            </a:r>
          </a:p>
        </p:txBody>
      </p:sp>
    </p:spTree>
    <p:extLst>
      <p:ext uri="{BB962C8B-B14F-4D97-AF65-F5344CB8AC3E}">
        <p14:creationId xmlns:p14="http://schemas.microsoft.com/office/powerpoint/2010/main" val="4242084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D29E2D69-601C-44B0-8773-65BCD1CB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48" y="753916"/>
            <a:ext cx="9831571" cy="58374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9451D34-3523-4F53-9575-12A71CF9E478}"/>
              </a:ext>
            </a:extLst>
          </p:cNvPr>
          <p:cNvSpPr txBox="1"/>
          <p:nvPr/>
        </p:nvSpPr>
        <p:spPr>
          <a:xfrm>
            <a:off x="223326" y="15753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dirty="0">
                <a:cs typeface="Arial"/>
              </a:rPr>
              <a:t>정보 조회 페이지 - </a:t>
            </a:r>
            <a:r>
              <a:rPr lang="ko-KR" altLang="en-US" b="1" dirty="0" err="1">
                <a:cs typeface="Arial"/>
              </a:rPr>
              <a:t>controller</a:t>
            </a:r>
            <a:r>
              <a:rPr lang="ko-KR" altLang="en-US" b="1" dirty="0">
                <a:cs typeface="Arial"/>
              </a:rPr>
              <a:t> 부분</a:t>
            </a:r>
          </a:p>
        </p:txBody>
      </p:sp>
      <p:sp>
        <p:nvSpPr>
          <p:cNvPr id="7" name="제목 1">
            <a:extLst>
              <a:ext uri="{FF2B5EF4-FFF2-40B4-BE49-F238E27FC236}">
                <a16:creationId xmlns="" xmlns:a16="http://schemas.microsoft.com/office/drawing/2014/main" id="{1EF224C7-3E08-4F16-B8FA-262E7D6D3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/>
              <a:t>손성훈</a:t>
            </a:r>
            <a:endParaRPr lang="ko-KR" alt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877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4E9B46C5-1785-423D-95DA-9F378ECAF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87" y="1963210"/>
            <a:ext cx="6349410" cy="1850605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FF49D02F-9DEB-4F00-84BC-4B139153B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9" y="1029231"/>
            <a:ext cx="4630479" cy="3700839"/>
          </a:xfrm>
          <a:prstGeom prst="rect">
            <a:avLst/>
          </a:prstGeom>
        </p:spPr>
      </p:pic>
      <p:sp>
        <p:nvSpPr>
          <p:cNvPr id="4" name="오른쪽 화살표 7">
            <a:extLst>
              <a:ext uri="{FF2B5EF4-FFF2-40B4-BE49-F238E27FC236}">
                <a16:creationId xmlns="" xmlns:a16="http://schemas.microsoft.com/office/drawing/2014/main" id="{EE932F5B-14D9-440C-AF04-1C25DBC7375E}"/>
              </a:ext>
            </a:extLst>
          </p:cNvPr>
          <p:cNvSpPr/>
          <p:nvPr/>
        </p:nvSpPr>
        <p:spPr>
          <a:xfrm>
            <a:off x="6805222" y="2880003"/>
            <a:ext cx="389391" cy="229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1">
            <a:extLst>
              <a:ext uri="{FF2B5EF4-FFF2-40B4-BE49-F238E27FC236}">
                <a16:creationId xmlns="" xmlns:a16="http://schemas.microsoft.com/office/drawing/2014/main" id="{EE526B7E-4BAD-4BFC-AD5A-157FC55A1159}"/>
              </a:ext>
            </a:extLst>
          </p:cNvPr>
          <p:cNvSpPr txBox="1"/>
          <p:nvPr/>
        </p:nvSpPr>
        <p:spPr>
          <a:xfrm>
            <a:off x="612917" y="5039287"/>
            <a:ext cx="1212279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ea typeface="맑은 고딕"/>
              </a:rPr>
              <a:t>업주들은 기본적으로 관리자의 가입승인이 이루어져야 판매활동이 가능하다.</a:t>
            </a:r>
            <a:endParaRPr lang="ko-KR" altLang="en-US" sz="1600" dirty="0">
              <a:ea typeface="맑은 고딕"/>
              <a:cs typeface="Arial"/>
            </a:endParaRPr>
          </a:p>
          <a:p>
            <a:r>
              <a:rPr lang="ko-KR" altLang="en-US" sz="1600" dirty="0">
                <a:ea typeface="맑은 고딕"/>
              </a:rPr>
              <a:t>이는 관리자페이지에서 </a:t>
            </a:r>
            <a:r>
              <a:rPr lang="ko-KR" altLang="en-US" sz="1600" dirty="0" err="1">
                <a:ea typeface="맑은 고딕"/>
              </a:rPr>
              <a:t>업소가입,추가신청</a:t>
            </a:r>
            <a:r>
              <a:rPr lang="ko-KR" altLang="en-US" sz="1600" dirty="0">
                <a:ea typeface="맑은 고딕"/>
              </a:rPr>
              <a:t> 조회를 통하여 가입승인이 가능하며 한 회원이 </a:t>
            </a:r>
            <a:r>
              <a:rPr lang="ko-KR" altLang="en-US" sz="1600" dirty="0" err="1">
                <a:ea typeface="맑은 고딕"/>
              </a:rPr>
              <a:t>여러개의</a:t>
            </a:r>
            <a:r>
              <a:rPr lang="ko-KR" altLang="en-US" sz="1600" dirty="0">
                <a:ea typeface="맑은 고딕"/>
              </a:rPr>
              <a:t> 가게를 </a:t>
            </a:r>
            <a:r>
              <a:rPr lang="ko-KR" altLang="en-US" sz="1600" dirty="0" err="1">
                <a:ea typeface="맑은 고딕"/>
              </a:rPr>
              <a:t>가질수도</a:t>
            </a:r>
            <a:r>
              <a:rPr lang="ko-KR" altLang="en-US" sz="1600" dirty="0">
                <a:ea typeface="맑은 고딕"/>
              </a:rPr>
              <a:t> 있다.</a:t>
            </a:r>
            <a:endParaRPr lang="ko-KR" altLang="en-US" sz="1600" dirty="0">
              <a:ea typeface="맑은 고딕"/>
              <a:cs typeface="Arial"/>
            </a:endParaRPr>
          </a:p>
          <a:p>
            <a:r>
              <a:rPr lang="ko-KR" altLang="en-US" sz="1600" dirty="0">
                <a:ea typeface="맑은 고딕"/>
              </a:rPr>
              <a:t>처리여부 </a:t>
            </a:r>
            <a:r>
              <a:rPr lang="ko-KR" altLang="en-US" sz="1600" dirty="0" err="1">
                <a:ea typeface="맑은 고딕"/>
              </a:rPr>
              <a:t>Y</a:t>
            </a:r>
            <a:r>
              <a:rPr lang="ko-KR" altLang="en-US" sz="1600" dirty="0">
                <a:ea typeface="맑은 고딕"/>
              </a:rPr>
              <a:t>/</a:t>
            </a:r>
            <a:r>
              <a:rPr lang="ko-KR" altLang="en-US" sz="1600" dirty="0" err="1">
                <a:ea typeface="맑은 고딕"/>
              </a:rPr>
              <a:t>N에</a:t>
            </a:r>
            <a:r>
              <a:rPr lang="ko-KR" altLang="en-US" sz="1600" dirty="0">
                <a:ea typeface="맑은 고딕"/>
              </a:rPr>
              <a:t> 따라 가입이 결정되며 승인을 누르면 최종적인 가입이 완료된다고 </a:t>
            </a:r>
            <a:r>
              <a:rPr lang="ko-KR" altLang="en-US" sz="1600" dirty="0" err="1">
                <a:ea typeface="맑은 고딕"/>
              </a:rPr>
              <a:t>볼수있다</a:t>
            </a:r>
            <a:r>
              <a:rPr lang="ko-KR" altLang="en-US" sz="1600" dirty="0">
                <a:ea typeface="맑은 고딕"/>
              </a:rPr>
              <a:t>.</a:t>
            </a:r>
            <a:endParaRPr lang="ko-KR" altLang="en-US" sz="1600" dirty="0">
              <a:ea typeface="맑은 고딕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A6A776-B18A-4797-A5B7-531CEC05224D}"/>
              </a:ext>
            </a:extLst>
          </p:cNvPr>
          <p:cNvSpPr txBox="1"/>
          <p:nvPr/>
        </p:nvSpPr>
        <p:spPr>
          <a:xfrm>
            <a:off x="223326" y="15753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dirty="0">
                <a:cs typeface="Arial"/>
              </a:rPr>
              <a:t>업주 가입/추가 신청조회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38C10C8D-C2A8-40F9-BD08-B760DA63B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/>
              <a:t>손성훈</a:t>
            </a:r>
            <a:endParaRPr lang="ko-KR" alt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6940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FA6A776-B18A-4797-A5B7-531CEC05224D}"/>
              </a:ext>
            </a:extLst>
          </p:cNvPr>
          <p:cNvSpPr txBox="1"/>
          <p:nvPr/>
        </p:nvSpPr>
        <p:spPr>
          <a:xfrm>
            <a:off x="223326" y="15753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dirty="0">
                <a:cs typeface="Arial"/>
              </a:rPr>
              <a:t>업주 가입/추가 신청조회 - </a:t>
            </a:r>
            <a:r>
              <a:rPr lang="ko-KR" altLang="en-US" b="1" dirty="0" err="1">
                <a:cs typeface="Arial"/>
              </a:rPr>
              <a:t>controller</a:t>
            </a:r>
            <a:r>
              <a:rPr lang="ko-KR" altLang="en-US" b="1" dirty="0">
                <a:cs typeface="Arial"/>
              </a:rPr>
              <a:t> 부분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38C10C8D-C2A8-40F9-BD08-B760DA63B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/>
              <a:t>손성훈</a:t>
            </a:r>
            <a:endParaRPr lang="ko-KR" altLang="en-US" sz="2400" dirty="0">
              <a:cs typeface="Arial"/>
            </a:endParaRPr>
          </a:p>
        </p:txBody>
      </p:sp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FF5B750D-5869-4598-B932-D287C87F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53" y="1386779"/>
            <a:ext cx="9025268" cy="2108557"/>
          </a:xfrm>
          <a:prstGeom prst="rect">
            <a:avLst/>
          </a:prstGeom>
        </p:spPr>
      </p:pic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A657B13D-85BF-49AB-816B-3041FDDC3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53" y="4025240"/>
            <a:ext cx="8396176" cy="2325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C92BFD4-C74A-44BD-A0F4-1E730FF22284}"/>
              </a:ext>
            </a:extLst>
          </p:cNvPr>
          <p:cNvSpPr txBox="1"/>
          <p:nvPr/>
        </p:nvSpPr>
        <p:spPr>
          <a:xfrm>
            <a:off x="9755585" y="2252025"/>
            <a:ext cx="269113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cs typeface="Arial"/>
              </a:rPr>
              <a:t>상세보기를 눌렀을 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E476F95-EEF9-435E-A5B7-78C36BDCA762}"/>
              </a:ext>
            </a:extLst>
          </p:cNvPr>
          <p:cNvSpPr txBox="1"/>
          <p:nvPr/>
        </p:nvSpPr>
        <p:spPr>
          <a:xfrm>
            <a:off x="9011306" y="4972187"/>
            <a:ext cx="277088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cs typeface="Arial"/>
              </a:rPr>
              <a:t>상세보기 페이지에서 가입관련 버튼을 눌렀을 때 </a:t>
            </a:r>
          </a:p>
        </p:txBody>
      </p:sp>
    </p:spTree>
    <p:extLst>
      <p:ext uri="{BB962C8B-B14F-4D97-AF65-F5344CB8AC3E}">
        <p14:creationId xmlns:p14="http://schemas.microsoft.com/office/powerpoint/2010/main" val="730097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79B2F155-EF4D-4967-82D4-0B2829F3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3" y="1152412"/>
            <a:ext cx="5613990" cy="3011454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47A76AD4-7A36-4F81-82AE-409258C9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04" y="1152585"/>
            <a:ext cx="5738037" cy="3011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3C16F0-5BF9-46CC-BA80-1B0537AC2E0A}"/>
              </a:ext>
            </a:extLst>
          </p:cNvPr>
          <p:cNvSpPr txBox="1"/>
          <p:nvPr/>
        </p:nvSpPr>
        <p:spPr>
          <a:xfrm>
            <a:off x="223326" y="157530"/>
            <a:ext cx="46073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dirty="0">
                <a:cs typeface="Arial"/>
              </a:rPr>
              <a:t>일/월 매출조회 페이지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4B94DD9E-0DDF-4EE9-B936-732BD246E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/>
              <a:t>손성훈</a:t>
            </a:r>
            <a:endParaRPr lang="ko-KR" altLang="en-US" sz="2400" dirty="0">
              <a:cs typeface="Arial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="" xmlns:a16="http://schemas.microsoft.com/office/drawing/2014/main" id="{F09D8D16-897D-466D-8597-00D9BA8EDB66}"/>
              </a:ext>
            </a:extLst>
          </p:cNvPr>
          <p:cNvSpPr txBox="1"/>
          <p:nvPr/>
        </p:nvSpPr>
        <p:spPr>
          <a:xfrm>
            <a:off x="533173" y="4578543"/>
            <a:ext cx="11467122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ea typeface="맑은 고딕"/>
              </a:rPr>
              <a:t>주문조회 테이블의 데이터를 토대로 한 가게의 일,월매출을 확인 가능하다.</a:t>
            </a:r>
          </a:p>
          <a:p>
            <a:r>
              <a:rPr lang="ko-KR" altLang="en-US">
                <a:ea typeface="맑은 고딕"/>
              </a:rPr>
              <a:t>이 페이지또한 페이지넘버를 통해 페이지 이동이 가능하며 하단에 금일,월 총 매출도 계산하여 표기해준다.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37130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15F148C6-9D67-4C26-A93B-BEA62BEB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95" y="776786"/>
            <a:ext cx="10682176" cy="6022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EBFFA78-FC14-443F-8883-06D8B91FD47E}"/>
              </a:ext>
            </a:extLst>
          </p:cNvPr>
          <p:cNvSpPr txBox="1"/>
          <p:nvPr/>
        </p:nvSpPr>
        <p:spPr>
          <a:xfrm>
            <a:off x="223326" y="157530"/>
            <a:ext cx="55820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 dirty="0">
                <a:cs typeface="Arial"/>
              </a:rPr>
              <a:t>일/월 매출조회 페이지 - </a:t>
            </a:r>
            <a:r>
              <a:rPr lang="ko-KR" altLang="en-US" b="1" dirty="0" err="1">
                <a:cs typeface="Arial"/>
              </a:rPr>
              <a:t>controller</a:t>
            </a:r>
            <a:r>
              <a:rPr lang="ko-KR" altLang="en-US" b="1" dirty="0">
                <a:cs typeface="Arial"/>
              </a:rPr>
              <a:t> 부분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68026C3F-2710-47B9-AE63-DB08B5BE7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ko-KR" altLang="en-US" sz="2400" dirty="0"/>
              <a:t>손성훈</a:t>
            </a:r>
            <a:endParaRPr lang="ko-KR" alt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8930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86" y="1276667"/>
            <a:ext cx="3600000" cy="21669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20" y="1263893"/>
            <a:ext cx="3600000" cy="21527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66" y="4305276"/>
            <a:ext cx="3600000" cy="20662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223326" y="141655"/>
            <a:ext cx="89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  <a:r>
              <a:rPr lang="ko-KR" alt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8494" y="658479"/>
            <a:ext cx="205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관리자 로그인 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526639" y="2209652"/>
            <a:ext cx="841828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87689" y="658479"/>
            <a:ext cx="205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로그인 성공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63243" y="1747901"/>
            <a:ext cx="102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버튼 클릭 </a:t>
            </a:r>
          </a:p>
        </p:txBody>
      </p:sp>
      <p:sp>
        <p:nvSpPr>
          <p:cNvPr id="11" name="오른쪽 화살표 10"/>
          <p:cNvSpPr/>
          <p:nvPr/>
        </p:nvSpPr>
        <p:spPr>
          <a:xfrm rot="8807612">
            <a:off x="6073572" y="4322310"/>
            <a:ext cx="2238177" cy="253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4844" y="3982867"/>
            <a:ext cx="142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확인 버튼 클릭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85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26" y="141655"/>
            <a:ext cx="89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0" y="810880"/>
            <a:ext cx="4910814" cy="29031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01" y="810880"/>
            <a:ext cx="4511886" cy="32661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48591" y="329736"/>
            <a:ext cx="9867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</a:t>
            </a:r>
            <a:r>
              <a:rPr lang="ko-KR" altLang="en-US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15841" y="315472"/>
            <a:ext cx="1257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5257" y="4602922"/>
            <a:ext cx="1257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r>
              <a:rPr lang="ko-KR" altLang="en-US" dirty="0"/>
              <a:t>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962" y="3714038"/>
            <a:ext cx="1711523" cy="30050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68636" y="3892322"/>
            <a:ext cx="705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r>
              <a:rPr lang="ko-KR" altLang="en-US" dirty="0"/>
              <a:t>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1" y="4439938"/>
            <a:ext cx="2207425" cy="19314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761" y="4407695"/>
            <a:ext cx="2414103" cy="192532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73" y="4372520"/>
            <a:ext cx="2458808" cy="18890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1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 </a:t>
            </a:r>
            <a:r>
              <a:rPr lang="ko-KR" altLang="en-US" b="1" dirty="0"/>
              <a:t>프로젝트 소개</a:t>
            </a:r>
            <a:endParaRPr lang="ko-KR" altLang="en-US" b="1" spc="-150" dirty="0">
              <a:latin typeface="+mj-ea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999539" cy="51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기획을 </a:t>
            </a:r>
            <a:r>
              <a:rPr lang="ko-KR" altLang="en-US" sz="2400" dirty="0" err="1"/>
              <a:t>하게된</a:t>
            </a:r>
            <a:r>
              <a:rPr lang="ko-KR" altLang="en-US" sz="2400" dirty="0"/>
              <a:t> 이유</a:t>
            </a:r>
            <a:endParaRPr lang="en-US" altLang="ko-KR" sz="2400" dirty="0"/>
          </a:p>
        </p:txBody>
      </p:sp>
      <p:cxnSp>
        <p:nvCxnSpPr>
          <p:cNvPr id="72" name="직선 연결선 71"/>
          <p:cNvCxnSpPr/>
          <p:nvPr/>
        </p:nvCxnSpPr>
        <p:spPr>
          <a:xfrm flipH="1">
            <a:off x="5867400" y="1522194"/>
            <a:ext cx="11723" cy="507203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4" y="1522194"/>
            <a:ext cx="4337783" cy="23568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29" y="1522194"/>
            <a:ext cx="4377327" cy="2271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987" y="4476414"/>
            <a:ext cx="4341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O2O (Online to Offline)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…?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온라인과 오프라인을 연계하는 서비스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26" y="145908"/>
            <a:ext cx="144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세금 계산서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1462" y="1186674"/>
            <a:ext cx="309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1-1. </a:t>
            </a:r>
            <a:r>
              <a:rPr lang="ko-KR" altLang="en-US" dirty="0"/>
              <a:t>이용료 정산 내역 조회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064791" y="2206171"/>
            <a:ext cx="1814979" cy="232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44274" y="1823448"/>
            <a:ext cx="1633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유저코드</a:t>
            </a:r>
            <a:r>
              <a:rPr lang="ko-KR" altLang="en-US" sz="1200" dirty="0"/>
              <a:t> </a:t>
            </a:r>
            <a:r>
              <a:rPr lang="en-US" altLang="ko-KR" sz="1200" dirty="0"/>
              <a:t>1 </a:t>
            </a:r>
            <a:r>
              <a:rPr lang="ko-KR" altLang="en-US" sz="1200" dirty="0"/>
              <a:t>클릭</a:t>
            </a:r>
          </a:p>
        </p:txBody>
      </p:sp>
      <p:sp>
        <p:nvSpPr>
          <p:cNvPr id="11" name="오른쪽 화살표 10"/>
          <p:cNvSpPr/>
          <p:nvPr/>
        </p:nvSpPr>
        <p:spPr>
          <a:xfrm rot="8807612">
            <a:off x="3937632" y="4248520"/>
            <a:ext cx="4664382" cy="269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89020" y="3707096"/>
            <a:ext cx="185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검색하기 버튼 클릭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8" y="1719389"/>
            <a:ext cx="4237814" cy="13866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46" y="1706829"/>
            <a:ext cx="3998685" cy="123151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62699" y="1186674"/>
            <a:ext cx="308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이용료 정산 내역 조회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34" y="3817292"/>
            <a:ext cx="2984728" cy="29039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91419" y="3337764"/>
            <a:ext cx="232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세금 계산서 출력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102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26" y="141655"/>
            <a:ext cx="145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세금 계산서 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2774" y="603320"/>
            <a:ext cx="11890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99959" y="599725"/>
            <a:ext cx="53735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jsp</a:t>
            </a:r>
            <a:r>
              <a:rPr lang="ko-KR" altLang="en-US" sz="16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9978" y="674578"/>
            <a:ext cx="1257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r>
              <a:rPr lang="ko-KR" alt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47421" y="3466068"/>
            <a:ext cx="705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r>
              <a:rPr lang="ko-KR" altLang="en-US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8" y="1139372"/>
            <a:ext cx="3756244" cy="2358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95" y="1139372"/>
            <a:ext cx="4502376" cy="19490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98157" y="3650734"/>
            <a:ext cx="740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service</a:t>
            </a:r>
            <a:r>
              <a:rPr lang="ko-KR" alt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9" y="4172856"/>
            <a:ext cx="3054891" cy="24128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39" y="4020066"/>
            <a:ext cx="2860833" cy="21493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72" y="3955041"/>
            <a:ext cx="2508379" cy="2598652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>
            <a:off x="4581032" y="58057"/>
            <a:ext cx="10441" cy="35124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4085274" y="3650734"/>
            <a:ext cx="11360" cy="32072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476" y="1446204"/>
            <a:ext cx="2539931" cy="227874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822" y="3950827"/>
            <a:ext cx="2089454" cy="1982106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>
            <a:off x="9514545" y="0"/>
            <a:ext cx="20723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93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626" y="143155"/>
            <a:ext cx="202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고객 건의 게시판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571" y="796430"/>
            <a:ext cx="133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게시판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460973"/>
            <a:ext cx="4528457" cy="12330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799" y="1359373"/>
            <a:ext cx="4347173" cy="2276456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5108334" y="2075542"/>
            <a:ext cx="1060238" cy="189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00" y="4576685"/>
            <a:ext cx="4238172" cy="1842625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5400000">
            <a:off x="8687246" y="4019194"/>
            <a:ext cx="768319" cy="17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847770" y="5405673"/>
            <a:ext cx="1727201" cy="184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7" y="4253480"/>
            <a:ext cx="4163712" cy="21658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35635" y="1727200"/>
            <a:ext cx="100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제목 클릭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67326" y="3967757"/>
            <a:ext cx="863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댓글 작성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92513" y="5059396"/>
            <a:ext cx="1237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댓글 작성 버튼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26" y="141655"/>
            <a:ext cx="20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고객 건의 게시판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538" y="603320"/>
            <a:ext cx="11890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76439" y="600123"/>
            <a:ext cx="705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r>
              <a:rPr lang="ko-KR" altLang="en-US" dirty="0"/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21545" y="603320"/>
            <a:ext cx="740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service</a:t>
            </a:r>
            <a:r>
              <a:rPr lang="ko-KR" altLang="en-US" dirty="0"/>
              <a:t>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74827" y="603320"/>
            <a:ext cx="9524" cy="5703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7295981" y="523276"/>
            <a:ext cx="20936" cy="5859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" y="1159395"/>
            <a:ext cx="3435747" cy="259449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2" y="3940629"/>
            <a:ext cx="3165045" cy="27432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24" y="1159394"/>
            <a:ext cx="3257150" cy="285842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62" y="4127317"/>
            <a:ext cx="3424009" cy="23698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20" y="1159394"/>
            <a:ext cx="2141729" cy="220826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52" y="1128548"/>
            <a:ext cx="2344748" cy="223910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646" y="3509225"/>
            <a:ext cx="2535497" cy="298791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688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26" y="141655"/>
            <a:ext cx="20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고객 건의 게시판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538" y="603320"/>
            <a:ext cx="11890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r>
              <a:rPr lang="ko-KR" altLang="en-US" dirty="0"/>
              <a:t>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8" y="1434317"/>
            <a:ext cx="2635385" cy="38412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19" y="1434316"/>
            <a:ext cx="3695890" cy="38412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65" y="1434316"/>
            <a:ext cx="3006720" cy="409674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37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626" y="143155"/>
            <a:ext cx="202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업주 건의 게시판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571" y="796430"/>
            <a:ext cx="1336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게시판</a:t>
            </a:r>
          </a:p>
        </p:txBody>
      </p:sp>
      <p:sp>
        <p:nvSpPr>
          <p:cNvPr id="18" name="오른쪽 화살표 17"/>
          <p:cNvSpPr/>
          <p:nvPr/>
        </p:nvSpPr>
        <p:spPr>
          <a:xfrm>
            <a:off x="5108334" y="2075542"/>
            <a:ext cx="1060238" cy="189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5400000">
            <a:off x="8687246" y="4019194"/>
            <a:ext cx="768319" cy="174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4847770" y="5405673"/>
            <a:ext cx="1727201" cy="184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35635" y="1727200"/>
            <a:ext cx="1005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제목 클릭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267326" y="3967757"/>
            <a:ext cx="863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댓글 작성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92513" y="5059396"/>
            <a:ext cx="1237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댓글 작성 버튼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01" y="1449705"/>
            <a:ext cx="4591968" cy="16448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59" y="1258125"/>
            <a:ext cx="4060483" cy="22431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11" y="4624092"/>
            <a:ext cx="3475061" cy="19324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6" y="4085002"/>
            <a:ext cx="4285877" cy="247072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3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26" y="141655"/>
            <a:ext cx="20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업주 건의 게시판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538" y="603320"/>
            <a:ext cx="11890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76439" y="600123"/>
            <a:ext cx="7055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DAO</a:t>
            </a:r>
            <a:r>
              <a:rPr lang="ko-KR" altLang="en-US" dirty="0"/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21545" y="603320"/>
            <a:ext cx="74095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service</a:t>
            </a:r>
            <a:r>
              <a:rPr lang="ko-KR" altLang="en-US" dirty="0"/>
              <a:t>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74827" y="603320"/>
            <a:ext cx="9524" cy="57031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4" y="1071433"/>
            <a:ext cx="3357321" cy="22958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5" y="3650734"/>
            <a:ext cx="3357321" cy="25756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86" y="1090358"/>
            <a:ext cx="3294971" cy="24627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86" y="3788431"/>
            <a:ext cx="3402087" cy="2518026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7295981" y="523276"/>
            <a:ext cx="20936" cy="58590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41" y="1025016"/>
            <a:ext cx="2049813" cy="23422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78" y="1025016"/>
            <a:ext cx="2592118" cy="23422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39" y="3553154"/>
            <a:ext cx="2512964" cy="313385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45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836442" y="156411"/>
            <a:ext cx="1219200" cy="50206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채도혁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26" y="141655"/>
            <a:ext cx="201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업주 건의 게시판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538" y="603320"/>
            <a:ext cx="11890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mapper</a:t>
            </a:r>
            <a:r>
              <a:rPr lang="ko-KR" altLang="en-US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8" y="1434317"/>
            <a:ext cx="3676839" cy="3065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58" y="1485117"/>
            <a:ext cx="3717094" cy="3921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74" y="1434316"/>
            <a:ext cx="2660711" cy="43060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535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67963" y="4139610"/>
            <a:ext cx="2986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accent4">
                    <a:lumMod val="25000"/>
                  </a:schemeClr>
                </a:solidFill>
                <a:latin typeface="+mj-ea"/>
              </a:rPr>
              <a:t>감사합니다</a:t>
            </a:r>
            <a:r>
              <a:rPr lang="en-US" altLang="ko-KR" sz="4400" b="1" spc="-150" dirty="0">
                <a:solidFill>
                  <a:schemeClr val="accent4">
                    <a:lumMod val="25000"/>
                  </a:schemeClr>
                </a:solidFill>
                <a:latin typeface="+mj-ea"/>
              </a:rPr>
              <a:t>.</a:t>
            </a:r>
            <a:endParaRPr lang="ko-KR" altLang="en-US" sz="4400" b="1" spc="-150" dirty="0">
              <a:solidFill>
                <a:schemeClr val="accent4">
                  <a:lumMod val="25000"/>
                </a:schemeClr>
              </a:solidFill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4922065" y="1306037"/>
            <a:ext cx="2078513" cy="2454713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01 </a:t>
            </a:r>
            <a:r>
              <a:rPr lang="ko-KR" altLang="en-US" b="1" dirty="0"/>
              <a:t>프로젝트 소개</a:t>
            </a:r>
            <a:endParaRPr lang="ko-KR" altLang="en-US" b="1" spc="-150" dirty="0">
              <a:latin typeface="+mj-ea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08449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/>
              <a:t>기획을 </a:t>
            </a:r>
            <a:r>
              <a:rPr lang="ko-KR" altLang="en-US" sz="2400" dirty="0" smtClean="0"/>
              <a:t>하게 된 </a:t>
            </a:r>
            <a:r>
              <a:rPr lang="ko-KR" altLang="en-US" sz="2400" dirty="0"/>
              <a:t>이유</a:t>
            </a:r>
            <a:endParaRPr lang="en-US" altLang="ko-KR" sz="2400" dirty="0"/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1321479"/>
            <a:ext cx="5216944" cy="27173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032" y="1392533"/>
            <a:ext cx="5623260" cy="27611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567" y="6561888"/>
            <a:ext cx="66736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출처</a:t>
            </a:r>
            <a:r>
              <a:rPr lang="en-US" altLang="ko-KR" sz="900" dirty="0"/>
              <a:t>: https://www.hrc.co.kr/infocenter/trendreport_view.asp?FIELD=&amp;KEY=&amp;TABLE=issue1&amp;PAGE=2&amp;NUM=114&amp;CMD=view 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106" y="3770624"/>
            <a:ext cx="5379436" cy="25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22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275752" y="2840813"/>
            <a:ext cx="1754008" cy="15626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err="1"/>
              <a:t>bobmokja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접속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464" y="34734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01 </a:t>
            </a:r>
            <a:r>
              <a:rPr lang="ko-KR" altLang="en-US" b="1" dirty="0">
                <a:solidFill>
                  <a:schemeClr val="accent2"/>
                </a:solidFill>
              </a:rPr>
              <a:t>프로젝트 소개</a:t>
            </a:r>
            <a:endParaRPr lang="ko-KR" altLang="en-US" b="1" spc="-150" dirty="0">
              <a:solidFill>
                <a:schemeClr val="accent2"/>
              </a:solidFill>
              <a:latin typeface="+mj-ea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675148"/>
            <a:ext cx="2999539" cy="519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chemeClr val="accent2"/>
                </a:solidFill>
              </a:rPr>
              <a:t>프로젝트 간단 설명</a:t>
            </a:r>
            <a:endParaRPr lang="en-US" altLang="ko-KR" sz="2400" dirty="0">
              <a:solidFill>
                <a:schemeClr val="accent2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200890" y="2840813"/>
            <a:ext cx="1754008" cy="15626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/>
              <a:t>회원가입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및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로그인</a:t>
            </a:r>
          </a:p>
        </p:txBody>
      </p:sp>
      <p:sp>
        <p:nvSpPr>
          <p:cNvPr id="12" name="타원 11"/>
          <p:cNvSpPr/>
          <p:nvPr/>
        </p:nvSpPr>
        <p:spPr>
          <a:xfrm>
            <a:off x="4126028" y="2840813"/>
            <a:ext cx="1754008" cy="15626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/>
              <a:t>카테고리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검색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시각화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3" name="타원 12"/>
          <p:cNvSpPr/>
          <p:nvPr/>
        </p:nvSpPr>
        <p:spPr>
          <a:xfrm>
            <a:off x="6051166" y="2840813"/>
            <a:ext cx="1754008" cy="15626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/>
              <a:t>음식점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선택</a:t>
            </a:r>
          </a:p>
        </p:txBody>
      </p:sp>
      <p:grpSp>
        <p:nvGrpSpPr>
          <p:cNvPr id="14" name="그룹 1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5" name="그룹 1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19" name="오각형 1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" name="타원 23"/>
          <p:cNvSpPr/>
          <p:nvPr/>
        </p:nvSpPr>
        <p:spPr>
          <a:xfrm>
            <a:off x="9901442" y="2840813"/>
            <a:ext cx="2011753" cy="15626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/>
              <a:t>결제수단 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선택</a:t>
            </a:r>
            <a:endParaRPr lang="en-US" altLang="ko-KR" sz="1600" b="1" dirty="0"/>
          </a:p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 err="1"/>
              <a:t>카카오페이</a:t>
            </a:r>
            <a:r>
              <a:rPr lang="en-US" altLang="ko-KR" sz="1200" b="1" dirty="0"/>
              <a:t> Or </a:t>
            </a:r>
          </a:p>
          <a:p>
            <a:pPr algn="ctr"/>
            <a:r>
              <a:rPr lang="ko-KR" altLang="en-US" sz="1200" b="1" dirty="0"/>
              <a:t>현금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5" name="타원 24"/>
          <p:cNvSpPr/>
          <p:nvPr/>
        </p:nvSpPr>
        <p:spPr>
          <a:xfrm>
            <a:off x="7976304" y="2840813"/>
            <a:ext cx="1754008" cy="15626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b="1" dirty="0"/>
              <a:t>예약 </a:t>
            </a:r>
            <a:endParaRPr lang="en-US" altLang="ko-KR" sz="1600" b="1" dirty="0"/>
          </a:p>
          <a:p>
            <a:pPr algn="ctr"/>
            <a:r>
              <a:rPr lang="en-US" altLang="ko-KR" sz="1600" b="1" dirty="0"/>
              <a:t>or </a:t>
            </a:r>
          </a:p>
          <a:p>
            <a:pPr algn="ctr"/>
            <a:r>
              <a:rPr lang="ko-KR" altLang="en-US" sz="1600" b="1" dirty="0"/>
              <a:t>배달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픽업 선택</a:t>
            </a:r>
          </a:p>
        </p:txBody>
      </p:sp>
    </p:spTree>
    <p:extLst>
      <p:ext uri="{BB962C8B-B14F-4D97-AF65-F5344CB8AC3E}">
        <p14:creationId xmlns:p14="http://schemas.microsoft.com/office/powerpoint/2010/main" val="346092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64678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002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0033" y="3008032"/>
            <a:ext cx="224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모델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89052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rgbClr val="3A3838"/>
      </a:dk1>
      <a:lt1>
        <a:srgbClr val="023A3A"/>
      </a:lt1>
      <a:dk2>
        <a:srgbClr val="A7A7A7"/>
      </a:dk2>
      <a:lt2>
        <a:srgbClr val="535353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0000FF"/>
      </a:hlink>
      <a:folHlink>
        <a:srgbClr val="FF00FF"/>
      </a:folHlink>
    </a:clrScheme>
    <a:fontScheme name="Office 테마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A383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A383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</TotalTime>
  <Words>797</Words>
  <Application>Microsoft Office PowerPoint</Application>
  <PresentationFormat>와이드스크린</PresentationFormat>
  <Paragraphs>264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78" baseType="lpstr">
      <vt:lpstr>Adobe 고딕 Std B</vt:lpstr>
      <vt:lpstr>Noto Sans CJK KR Thin</vt:lpstr>
      <vt:lpstr>나눔바른고딕</vt:lpstr>
      <vt:lpstr>나눔바른고딕 UltraLight</vt:lpstr>
      <vt:lpstr>맑은 고딕</vt:lpstr>
      <vt:lpstr>Arial</vt:lpstr>
      <vt:lpstr>Helvetica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송아현</vt:lpstr>
      <vt:lpstr>송아현</vt:lpstr>
      <vt:lpstr>송아현</vt:lpstr>
      <vt:lpstr>송아현</vt:lpstr>
      <vt:lpstr>송아현</vt:lpstr>
      <vt:lpstr>송아현</vt:lpstr>
      <vt:lpstr>송아현</vt:lpstr>
      <vt:lpstr>송아현</vt:lpstr>
      <vt:lpstr>송아현</vt:lpstr>
      <vt:lpstr>송아현</vt:lpstr>
      <vt:lpstr>송아현</vt:lpstr>
      <vt:lpstr>송아현</vt:lpstr>
      <vt:lpstr>송아현</vt:lpstr>
      <vt:lpstr>송아현</vt:lpstr>
      <vt:lpstr>송아현</vt:lpstr>
      <vt:lpstr>PowerPoint 프레젠테이션</vt:lpstr>
      <vt:lpstr>황준호</vt:lpstr>
      <vt:lpstr>황준호</vt:lpstr>
      <vt:lpstr>황준호</vt:lpstr>
      <vt:lpstr>황준호</vt:lpstr>
      <vt:lpstr>황준호</vt:lpstr>
      <vt:lpstr>황준호</vt:lpstr>
      <vt:lpstr>황준호</vt:lpstr>
      <vt:lpstr>황준호</vt:lpstr>
      <vt:lpstr>황준호</vt:lpstr>
      <vt:lpstr>황준호</vt:lpstr>
      <vt:lpstr>PowerPoint 프레젠테이션</vt:lpstr>
      <vt:lpstr>황주희</vt:lpstr>
      <vt:lpstr>PowerPoint 프레젠테이션</vt:lpstr>
      <vt:lpstr>황주희</vt:lpstr>
      <vt:lpstr>황주희</vt:lpstr>
      <vt:lpstr>황주희</vt:lpstr>
      <vt:lpstr>PowerPoint 프레젠테이션</vt:lpstr>
      <vt:lpstr>손성훈</vt:lpstr>
      <vt:lpstr>손성훈</vt:lpstr>
      <vt:lpstr>손성훈</vt:lpstr>
      <vt:lpstr>손성훈</vt:lpstr>
      <vt:lpstr>손성훈</vt:lpstr>
      <vt:lpstr>손성훈</vt:lpstr>
      <vt:lpstr>채도혁</vt:lpstr>
      <vt:lpstr>채도혁</vt:lpstr>
      <vt:lpstr>채도혁</vt:lpstr>
      <vt:lpstr>채도혁</vt:lpstr>
      <vt:lpstr>채도혁</vt:lpstr>
      <vt:lpstr>채도혁</vt:lpstr>
      <vt:lpstr>채도혁</vt:lpstr>
      <vt:lpstr>채도혁</vt:lpstr>
      <vt:lpstr>채도혁</vt:lpstr>
      <vt:lpstr>채도혁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Microsoft 계정</cp:lastModifiedBy>
  <cp:revision>329</cp:revision>
  <dcterms:created xsi:type="dcterms:W3CDTF">2015-04-14T11:49:33Z</dcterms:created>
  <dcterms:modified xsi:type="dcterms:W3CDTF">2021-05-31T07:41:41Z</dcterms:modified>
</cp:coreProperties>
</file>